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6"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5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8"/>
    <p:restoredTop sz="93382"/>
  </p:normalViewPr>
  <p:slideViewPr>
    <p:cSldViewPr snapToGrid="0" snapToObjects="1">
      <p:cViewPr varScale="1">
        <p:scale>
          <a:sx n="107" d="100"/>
          <a:sy n="107" d="100"/>
        </p:scale>
        <p:origin x="619"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a:solidFill>
                  <a:schemeClr val="dk2"/>
                </a:solidFill>
                <a:latin typeface="Arial"/>
                <a:ea typeface="Arial"/>
                <a:cs typeface="Arial"/>
                <a:sym typeface="Arial"/>
              </a:rPr>
              <a:t>acknowledgement </a:t>
            </a:r>
            <a:r>
              <a:rPr lang="en" sz="1100" b="0" i="0" u="none" strike="noStrike" cap="none" dirty="0">
                <a:solidFill>
                  <a:schemeClr val="dk2"/>
                </a:solidFill>
                <a:latin typeface="Arial"/>
                <a:ea typeface="Arial"/>
                <a:cs typeface="Arial"/>
                <a:sym typeface="Arial"/>
              </a:rPr>
              <a:t>page</a:t>
            </a:r>
            <a:r>
              <a:rPr lang="en-US" sz="1100" b="0" i="0" u="none" strike="noStrike" cap="none" dirty="0">
                <a:solidFill>
                  <a:schemeClr val="dk2"/>
                </a:solidFill>
                <a:latin typeface="Arial"/>
                <a:ea typeface="Arial"/>
                <a:cs typeface="Arial"/>
                <a:sym typeface="Arial"/>
              </a:rPr>
              <a:t>(s) at the end</a:t>
            </a:r>
            <a:r>
              <a:rPr lang="en" sz="1100" b="0" i="0" u="none" strike="noStrike" cap="none" dirty="0">
                <a:solidFill>
                  <a:schemeClr val="dk2"/>
                </a:solidFill>
                <a:latin typeface="Arial"/>
                <a:ea typeface="Arial"/>
                <a:cs typeface="Arial"/>
                <a:sym typeface="Arial"/>
              </a:rPr>
              <a:t>.</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52953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132" y="500185"/>
            <a:ext cx="8535737" cy="1537285"/>
          </a:xfrm>
          <a:prstGeom prst="rect">
            <a:avLst/>
          </a:prstGeom>
          <a:effectLst>
            <a:innerShdw blurRad="482600" dist="50800" dir="13500000">
              <a:srgbClr val="000000">
                <a:alpha val="37000"/>
              </a:srgbClr>
            </a:innerShdw>
          </a:effectLst>
          <a:scene3d>
            <a:camera prst="orthographicFront"/>
            <a:lightRig rig="threePt" dir="t"/>
          </a:scene3d>
          <a:sp3d>
            <a:bevelT w="139700" prst="cross"/>
          </a:sp3d>
        </p:spPr>
        <p:txBody>
          <a:bodyPr lIns="162553" tIns="81276" rIns="162553" bIns="81276"/>
          <a:lstStyle>
            <a:lvl1pPr>
              <a:defRPr sz="3488" b="1" i="0" cap="none">
                <a:solidFill>
                  <a:schemeClr val="bg1"/>
                </a:solidFill>
                <a:latin typeface="Gill Sans SemiBold"/>
                <a:cs typeface="Lucida Grande"/>
              </a:defRPr>
            </a:lvl1pPr>
          </a:lstStyle>
          <a:p>
            <a:r>
              <a:rPr lang="en-US"/>
              <a:t>Click to edit Master title style</a:t>
            </a:r>
            <a:endParaRPr lang="en-US" dirty="0"/>
          </a:p>
        </p:txBody>
      </p:sp>
      <p:sp>
        <p:nvSpPr>
          <p:cNvPr id="3" name="Subtitle 2"/>
          <p:cNvSpPr>
            <a:spLocks noGrp="1"/>
          </p:cNvSpPr>
          <p:nvPr>
            <p:ph type="subTitle" idx="1"/>
          </p:nvPr>
        </p:nvSpPr>
        <p:spPr>
          <a:xfrm>
            <a:off x="735264" y="2914650"/>
            <a:ext cx="7533105" cy="1314450"/>
          </a:xfrm>
          <a:prstGeom prst="rect">
            <a:avLst/>
          </a:prstGeom>
        </p:spPr>
        <p:txBody>
          <a:bodyPr>
            <a:normAutofit/>
          </a:bodyPr>
          <a:lstStyle>
            <a:lvl1pPr marL="0" indent="0" algn="ctr">
              <a:buNone/>
              <a:defRPr sz="3094" b="1" i="0" baseline="0">
                <a:solidFill>
                  <a:srgbClr val="FDC227"/>
                </a:solidFill>
                <a:effectLst>
                  <a:innerShdw blurRad="63500" dist="50800" dir="13500000">
                    <a:srgbClr val="000000">
                      <a:alpha val="9000"/>
                    </a:srgbClr>
                  </a:innerShdw>
                </a:effectLst>
                <a:latin typeface="Gill Sans SemiBold"/>
                <a:cs typeface="Georgia"/>
              </a:defRPr>
            </a:lvl1pPr>
            <a:lvl2pPr marL="457180" indent="0" algn="ctr">
              <a:buNone/>
              <a:defRPr>
                <a:solidFill>
                  <a:schemeClr val="tx1">
                    <a:tint val="75000"/>
                  </a:schemeClr>
                </a:solidFill>
              </a:defRPr>
            </a:lvl2pPr>
            <a:lvl3pPr marL="914360" indent="0" algn="ctr">
              <a:buNone/>
              <a:defRPr>
                <a:solidFill>
                  <a:schemeClr val="tx1">
                    <a:tint val="75000"/>
                  </a:schemeClr>
                </a:solidFill>
              </a:defRPr>
            </a:lvl3pPr>
            <a:lvl4pPr marL="1371540" indent="0" algn="ctr">
              <a:buNone/>
              <a:defRPr>
                <a:solidFill>
                  <a:schemeClr val="tx1">
                    <a:tint val="75000"/>
                  </a:schemeClr>
                </a:solidFill>
              </a:defRPr>
            </a:lvl4pPr>
            <a:lvl5pPr marL="1828720" indent="0" algn="ctr">
              <a:buNone/>
              <a:defRPr>
                <a:solidFill>
                  <a:schemeClr val="tx1">
                    <a:tint val="75000"/>
                  </a:schemeClr>
                </a:solidFill>
              </a:defRPr>
            </a:lvl5pPr>
            <a:lvl6pPr marL="2285900" indent="0" algn="ctr">
              <a:buNone/>
              <a:defRPr>
                <a:solidFill>
                  <a:schemeClr val="tx1">
                    <a:tint val="75000"/>
                  </a:schemeClr>
                </a:solidFill>
              </a:defRPr>
            </a:lvl6pPr>
            <a:lvl7pPr marL="2743080" indent="0" algn="ctr">
              <a:buNone/>
              <a:defRPr>
                <a:solidFill>
                  <a:schemeClr val="tx1">
                    <a:tint val="75000"/>
                  </a:schemeClr>
                </a:solidFill>
              </a:defRPr>
            </a:lvl7pPr>
            <a:lvl8pPr marL="3200260" indent="0" algn="ctr">
              <a:buNone/>
              <a:defRPr>
                <a:solidFill>
                  <a:schemeClr val="tx1">
                    <a:tint val="75000"/>
                  </a:schemeClr>
                </a:solidFill>
              </a:defRPr>
            </a:lvl8pPr>
            <a:lvl9pPr marL="365744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2503910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432054"/>
            <a:ext cx="8229600" cy="768096"/>
          </a:xfrm>
          <a:prstGeom prst="rect">
            <a:avLst/>
          </a:prstGeom>
          <a:noFill/>
          <a:ln>
            <a:noFill/>
          </a:ln>
        </p:spPr>
        <p:txBody>
          <a:bodyPr lIns="91425" tIns="91425" rIns="91425" bIns="91425" anchor="t"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7175" lvl="5" algn="ctr" rtl="0">
              <a:spcBef>
                <a:spcPts val="0"/>
              </a:spcBef>
              <a:spcAft>
                <a:spcPts val="0"/>
              </a:spcAft>
              <a:defRPr/>
            </a:lvl6pPr>
            <a:lvl7pPr marL="514350" lvl="6" algn="ctr" rtl="0">
              <a:spcBef>
                <a:spcPts val="0"/>
              </a:spcBef>
              <a:spcAft>
                <a:spcPts val="0"/>
              </a:spcAft>
              <a:defRPr/>
            </a:lvl7pPr>
            <a:lvl8pPr marL="771525"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3702388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55114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50081" y="468967"/>
            <a:ext cx="7836750" cy="959727"/>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7175" lvl="5" algn="ctr" rtl="0">
              <a:spcBef>
                <a:spcPts val="0"/>
              </a:spcBef>
              <a:spcAft>
                <a:spcPts val="0"/>
              </a:spcAft>
              <a:defRPr/>
            </a:lvl6pPr>
            <a:lvl7pPr marL="514350" lvl="6" algn="ctr" rtl="0">
              <a:spcBef>
                <a:spcPts val="0"/>
              </a:spcBef>
              <a:spcAft>
                <a:spcPts val="0"/>
              </a:spcAft>
              <a:defRPr/>
            </a:lvl7pPr>
            <a:lvl8pPr marL="771525"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156633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2056752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50081" y="444211"/>
            <a:ext cx="7836694" cy="984538"/>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7175" lvl="5" algn="ctr" rtl="0">
              <a:spcBef>
                <a:spcPts val="0"/>
              </a:spcBef>
              <a:spcAft>
                <a:spcPts val="0"/>
              </a:spcAft>
              <a:defRPr/>
            </a:lvl6pPr>
            <a:lvl7pPr marL="514350" lvl="6" algn="ctr" rtl="0">
              <a:spcBef>
                <a:spcPts val="0"/>
              </a:spcBef>
              <a:spcAft>
                <a:spcPts val="0"/>
              </a:spcAft>
              <a:defRPr/>
            </a:lvl7pPr>
            <a:lvl8pPr marL="771525"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788224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2710875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50081" y="444211"/>
            <a:ext cx="7836750" cy="98448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375" b="0" i="0" u="none" strike="noStrike" cap="none">
                <a:solidFill>
                  <a:srgbClr val="FFFC00"/>
                </a:solidFill>
                <a:latin typeface="Arial"/>
                <a:ea typeface="Arial"/>
                <a:cs typeface="Arial"/>
                <a:sym typeface="Arial"/>
              </a:defRPr>
            </a:lvl1pPr>
            <a:lvl2pPr marL="0" marR="0" lvl="1" indent="0" algn="ctr" rtl="0">
              <a:spcBef>
                <a:spcPts val="0"/>
              </a:spcBef>
              <a:spcAft>
                <a:spcPts val="0"/>
              </a:spcAft>
              <a:buNone/>
              <a:defRPr sz="1013"/>
            </a:lvl2pPr>
            <a:lvl3pPr marL="0" marR="0" lvl="2" indent="0" algn="ctr" rtl="0">
              <a:spcBef>
                <a:spcPts val="0"/>
              </a:spcBef>
              <a:spcAft>
                <a:spcPts val="0"/>
              </a:spcAft>
              <a:buNone/>
              <a:defRPr sz="1013"/>
            </a:lvl3pPr>
            <a:lvl4pPr marL="0" marR="0" lvl="3" indent="0" algn="ctr" rtl="0">
              <a:spcBef>
                <a:spcPts val="0"/>
              </a:spcBef>
              <a:spcAft>
                <a:spcPts val="0"/>
              </a:spcAft>
              <a:buNone/>
              <a:defRPr sz="1013"/>
            </a:lvl4pPr>
            <a:lvl5pPr marL="0" marR="0" lvl="4" indent="0" algn="ctr" rtl="0">
              <a:spcBef>
                <a:spcPts val="0"/>
              </a:spcBef>
              <a:spcAft>
                <a:spcPts val="0"/>
              </a:spcAft>
              <a:buNone/>
              <a:defRPr sz="1013"/>
            </a:lvl5pPr>
            <a:lvl6pPr marL="257175" marR="0" lvl="5" indent="0" algn="ctr" rtl="0">
              <a:spcBef>
                <a:spcPts val="0"/>
              </a:spcBef>
              <a:spcAft>
                <a:spcPts val="0"/>
              </a:spcAft>
              <a:buNone/>
              <a:defRPr sz="1013"/>
            </a:lvl6pPr>
            <a:lvl7pPr marL="514350" marR="0" lvl="6" indent="0" algn="ctr" rtl="0">
              <a:spcBef>
                <a:spcPts val="0"/>
              </a:spcBef>
              <a:spcAft>
                <a:spcPts val="0"/>
              </a:spcAft>
              <a:buNone/>
              <a:defRPr sz="1013"/>
            </a:lvl7pPr>
            <a:lvl8pPr marL="771525" marR="0" lvl="7" indent="0" algn="ctr" rtl="0">
              <a:spcBef>
                <a:spcPts val="0"/>
              </a:spcBef>
              <a:spcAft>
                <a:spcPts val="0"/>
              </a:spcAft>
              <a:buNone/>
              <a:defRPr sz="1013"/>
            </a:lvl8pPr>
            <a:lvl9pPr marL="1028700" marR="0" lvl="8" indent="0" algn="ctr" rtl="0">
              <a:spcBef>
                <a:spcPts val="0"/>
              </a:spcBef>
              <a:spcAft>
                <a:spcPts val="0"/>
              </a:spcAft>
              <a:buNone/>
              <a:defRPr sz="1013"/>
            </a:lvl9pPr>
          </a:lstStyle>
          <a:p>
            <a:endParaRPr dirty="0"/>
          </a:p>
        </p:txBody>
      </p:sp>
    </p:spTree>
    <p:extLst>
      <p:ext uri="{BB962C8B-B14F-4D97-AF65-F5344CB8AC3E}">
        <p14:creationId xmlns:p14="http://schemas.microsoft.com/office/powerpoint/2010/main" val="692468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463204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50081" y="458093"/>
            <a:ext cx="7836750" cy="970601"/>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7175" lvl="5" algn="ctr" rtl="0">
              <a:spcBef>
                <a:spcPts val="0"/>
              </a:spcBef>
              <a:spcAft>
                <a:spcPts val="0"/>
              </a:spcAft>
              <a:defRPr/>
            </a:lvl6pPr>
            <a:lvl7pPr marL="514350" lvl="6" algn="ctr" rtl="0">
              <a:spcBef>
                <a:spcPts val="0"/>
              </a:spcBef>
              <a:spcAft>
                <a:spcPts val="0"/>
              </a:spcAft>
              <a:defRPr/>
            </a:lvl7pPr>
            <a:lvl8pPr marL="771525"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266556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712806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509110"/>
            <a:ext cx="8432800" cy="701843"/>
          </a:xfrm>
          <a:prstGeom prst="rect">
            <a:avLst/>
          </a:prstGeom>
        </p:spPr>
        <p:txBody>
          <a:bodyPr lIns="162553" tIns="81276" rIns="162553" bIns="81276"/>
          <a:lstStyle>
            <a:lvl1pPr>
              <a:defRPr sz="3488" b="1" i="0" cap="none" baseline="0">
                <a:solidFill>
                  <a:srgbClr val="FFCB05"/>
                </a:solidFill>
                <a:effectLst>
                  <a:innerShdw blurRad="63500" dist="50800" dir="13500000">
                    <a:srgbClr val="000000">
                      <a:alpha val="14000"/>
                    </a:srgbClr>
                  </a:innerShdw>
                </a:effectLst>
                <a:latin typeface="Gill Sans SemiBold"/>
                <a:cs typeface="Georgia"/>
              </a:defRPr>
            </a:lvl1pPr>
          </a:lstStyle>
          <a:p>
            <a:r>
              <a:rPr lang="en-US"/>
              <a:t>Click to edit Master title style</a:t>
            </a:r>
            <a:endParaRPr lang="en-US" dirty="0"/>
          </a:p>
        </p:txBody>
      </p:sp>
      <p:sp>
        <p:nvSpPr>
          <p:cNvPr id="3" name="Content Placeholder 2"/>
          <p:cNvSpPr>
            <a:spLocks noGrp="1"/>
          </p:cNvSpPr>
          <p:nvPr>
            <p:ph idx="1"/>
          </p:nvPr>
        </p:nvSpPr>
        <p:spPr>
          <a:xfrm>
            <a:off x="457200" y="1392583"/>
            <a:ext cx="8229600" cy="331991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875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650081" y="428625"/>
            <a:ext cx="7836750" cy="1000069"/>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7175" lvl="5" algn="ctr" rtl="0">
              <a:spcBef>
                <a:spcPts val="0"/>
              </a:spcBef>
              <a:spcAft>
                <a:spcPts val="0"/>
              </a:spcAft>
              <a:defRPr/>
            </a:lvl6pPr>
            <a:lvl7pPr marL="514350" lvl="6" algn="ctr" rtl="0">
              <a:spcBef>
                <a:spcPts val="0"/>
              </a:spcBef>
              <a:spcAft>
                <a:spcPts val="0"/>
              </a:spcAft>
              <a:defRPr/>
            </a:lvl7pPr>
            <a:lvl8pPr marL="771525"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685086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3897688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0947" y="768684"/>
            <a:ext cx="8662737" cy="1021556"/>
          </a:xfrm>
          <a:prstGeom prst="rect">
            <a:avLst/>
          </a:prstGeom>
        </p:spPr>
        <p:txBody>
          <a:bodyPr lIns="162553" tIns="81276" rIns="162553" bIns="81276" anchor="t"/>
          <a:lstStyle>
            <a:lvl1pPr algn="ctr">
              <a:defRPr sz="3488" b="1" i="0" cap="none">
                <a:solidFill>
                  <a:schemeClr val="bg1"/>
                </a:solidFill>
                <a:latin typeface="Gill Sans SemiBold"/>
              </a:defRPr>
            </a:lvl1pPr>
          </a:lstStyle>
          <a:p>
            <a:r>
              <a:rPr lang="en-US"/>
              <a:t>Click to edit Master title style</a:t>
            </a:r>
            <a:endParaRPr lang="en-US" dirty="0"/>
          </a:p>
        </p:txBody>
      </p:sp>
      <p:sp>
        <p:nvSpPr>
          <p:cNvPr id="3" name="Text Placeholder 2"/>
          <p:cNvSpPr>
            <a:spLocks noGrp="1"/>
          </p:cNvSpPr>
          <p:nvPr>
            <p:ph type="body" idx="1"/>
          </p:nvPr>
        </p:nvSpPr>
        <p:spPr>
          <a:xfrm>
            <a:off x="722313" y="2767263"/>
            <a:ext cx="7772400" cy="537912"/>
          </a:xfrm>
          <a:prstGeom prst="rect">
            <a:avLst/>
          </a:prstGeom>
        </p:spPr>
        <p:txBody>
          <a:bodyPr anchor="b">
            <a:normAutofit/>
          </a:bodyPr>
          <a:lstStyle>
            <a:lvl1pPr marL="0" indent="0" algn="ctr">
              <a:buNone/>
              <a:defRPr sz="2419">
                <a:solidFill>
                  <a:srgbClr val="FDC227"/>
                </a:solidFill>
              </a:defRPr>
            </a:lvl1pPr>
            <a:lvl2pPr marL="457180" indent="0">
              <a:buNone/>
              <a:defRPr sz="1800">
                <a:solidFill>
                  <a:schemeClr val="tx1">
                    <a:tint val="75000"/>
                  </a:schemeClr>
                </a:solidFill>
              </a:defRPr>
            </a:lvl2pPr>
            <a:lvl3pPr marL="914360" indent="0">
              <a:buNone/>
              <a:defRPr sz="1575">
                <a:solidFill>
                  <a:schemeClr val="tx1">
                    <a:tint val="75000"/>
                  </a:schemeClr>
                </a:solidFill>
              </a:defRPr>
            </a:lvl3pPr>
            <a:lvl4pPr marL="1371540" indent="0">
              <a:buNone/>
              <a:defRPr sz="1406">
                <a:solidFill>
                  <a:schemeClr val="tx1">
                    <a:tint val="75000"/>
                  </a:schemeClr>
                </a:solidFill>
              </a:defRPr>
            </a:lvl4pPr>
            <a:lvl5pPr marL="1828720" indent="0">
              <a:buNone/>
              <a:defRPr sz="1406">
                <a:solidFill>
                  <a:schemeClr val="tx1">
                    <a:tint val="75000"/>
                  </a:schemeClr>
                </a:solidFill>
              </a:defRPr>
            </a:lvl5pPr>
            <a:lvl6pPr marL="2285900" indent="0">
              <a:buNone/>
              <a:defRPr sz="1406">
                <a:solidFill>
                  <a:schemeClr val="tx1">
                    <a:tint val="75000"/>
                  </a:schemeClr>
                </a:solidFill>
              </a:defRPr>
            </a:lvl6pPr>
            <a:lvl7pPr marL="2743080" indent="0">
              <a:buNone/>
              <a:defRPr sz="1406">
                <a:solidFill>
                  <a:schemeClr val="tx1">
                    <a:tint val="75000"/>
                  </a:schemeClr>
                </a:solidFill>
              </a:defRPr>
            </a:lvl7pPr>
            <a:lvl8pPr marL="3200260" indent="0">
              <a:buNone/>
              <a:defRPr sz="1406">
                <a:solidFill>
                  <a:schemeClr val="tx1">
                    <a:tint val="75000"/>
                  </a:schemeClr>
                </a:solidFill>
              </a:defRPr>
            </a:lvl8pPr>
            <a:lvl9pPr marL="3657440" indent="0">
              <a:buNone/>
              <a:defRPr sz="1406">
                <a:solidFill>
                  <a:schemeClr val="tx1">
                    <a:tint val="75000"/>
                  </a:schemeClr>
                </a:solidFill>
              </a:defRPr>
            </a:lvl9pPr>
          </a:lstStyle>
          <a:p>
            <a:pPr lvl="0"/>
            <a:r>
              <a:rPr lang="en-US"/>
              <a:t>Click to edit Master text styles</a:t>
            </a:r>
          </a:p>
        </p:txBody>
      </p:sp>
      <p:pic>
        <p:nvPicPr>
          <p:cNvPr id="4" name="Picture 3" descr="introhtml_SC_topbar.png"/>
          <p:cNvPicPr>
            <a:picLocks noChangeAspect="1"/>
          </p:cNvPicPr>
          <p:nvPr userDrawn="1"/>
        </p:nvPicPr>
        <p:blipFill rotWithShape="1">
          <a:blip r:embed="rId2">
            <a:alphaModFix/>
            <a:extLst>
              <a:ext uri="{28A0092B-C50C-407E-A947-70E740481C1C}">
                <a14:useLocalDpi xmlns:a14="http://schemas.microsoft.com/office/drawing/2010/main" val="0"/>
              </a:ext>
            </a:extLst>
          </a:blip>
          <a:srcRect b="92428"/>
          <a:stretch/>
        </p:blipFill>
        <p:spPr>
          <a:xfrm>
            <a:off x="0" y="6804"/>
            <a:ext cx="5143500" cy="219075"/>
          </a:xfrm>
          <a:prstGeom prst="rect">
            <a:avLst/>
          </a:prstGeom>
          <a:effectLst>
            <a:outerShdw blurRad="50800" dist="38100" dir="5400000" algn="t" rotWithShape="0">
              <a:prstClr val="black">
                <a:alpha val="40000"/>
              </a:prstClr>
            </a:outerShdw>
          </a:effectLst>
        </p:spPr>
      </p:pic>
      <p:sp>
        <p:nvSpPr>
          <p:cNvPr id="5" name="TextBox 4"/>
          <p:cNvSpPr txBox="1"/>
          <p:nvPr userDrawn="1"/>
        </p:nvSpPr>
        <p:spPr>
          <a:xfrm>
            <a:off x="47204" y="29779"/>
            <a:ext cx="1454698" cy="213585"/>
          </a:xfrm>
          <a:prstGeom prst="rect">
            <a:avLst/>
          </a:prstGeom>
          <a:noFill/>
        </p:spPr>
        <p:txBody>
          <a:bodyPr wrap="square" rtlCol="0">
            <a:spAutoFit/>
          </a:bodyPr>
          <a:lstStyle/>
          <a:p>
            <a:r>
              <a:rPr lang="en-US" sz="788" dirty="0">
                <a:solidFill>
                  <a:schemeClr val="bg1"/>
                </a:solidFill>
                <a:effectLst>
                  <a:outerShdw blurRad="50800" dist="38100" dir="2700000" algn="tl" rotWithShape="0">
                    <a:prstClr val="black">
                      <a:alpha val="40000"/>
                    </a:prstClr>
                  </a:outerShdw>
                </a:effectLst>
                <a:latin typeface="Lucida Grande"/>
                <a:cs typeface="Lucida Grande"/>
              </a:rPr>
              <a:t>LECTURE</a:t>
            </a:r>
            <a:r>
              <a:rPr lang="en-US" sz="788" baseline="0" dirty="0">
                <a:solidFill>
                  <a:schemeClr val="bg1"/>
                </a:solidFill>
                <a:effectLst>
                  <a:outerShdw blurRad="50800" dist="38100" dir="2700000" algn="tl" rotWithShape="0">
                    <a:prstClr val="black">
                      <a:alpha val="40000"/>
                    </a:prstClr>
                  </a:outerShdw>
                </a:effectLst>
                <a:latin typeface="Lucida Grande"/>
                <a:cs typeface="Lucida Grande"/>
              </a:rPr>
              <a:t> NAME</a:t>
            </a:r>
            <a:endParaRPr lang="en-US" sz="788" dirty="0">
              <a:solidFill>
                <a:schemeClr val="bg1"/>
              </a:solidFill>
              <a:effectLst>
                <a:outerShdw blurRad="50800" dist="38100" dir="2700000" algn="tl" rotWithShape="0">
                  <a:prstClr val="black">
                    <a:alpha val="40000"/>
                  </a:prstClr>
                </a:outerShdw>
              </a:effectLst>
              <a:latin typeface="Lucida Grande"/>
              <a:cs typeface="Lucida Grande"/>
            </a:endParaRPr>
          </a:p>
        </p:txBody>
      </p:sp>
      <p:sp>
        <p:nvSpPr>
          <p:cNvPr id="6" name="TextBox 5"/>
          <p:cNvSpPr txBox="1"/>
          <p:nvPr userDrawn="1"/>
        </p:nvSpPr>
        <p:spPr>
          <a:xfrm>
            <a:off x="4079852" y="-1897"/>
            <a:ext cx="911679" cy="187615"/>
          </a:xfrm>
          <a:prstGeom prst="rect">
            <a:avLst/>
          </a:prstGeom>
          <a:noFill/>
        </p:spPr>
        <p:txBody>
          <a:bodyPr wrap="square" rtlCol="0">
            <a:spAutoFit/>
          </a:bodyPr>
          <a:lstStyle/>
          <a:p>
            <a:pPr marL="0" algn="ctr">
              <a:lnSpc>
                <a:spcPct val="100000"/>
              </a:lnSpc>
              <a:spcBef>
                <a:spcPts val="0"/>
              </a:spcBef>
              <a:spcAft>
                <a:spcPts val="0"/>
              </a:spcAft>
            </a:pPr>
            <a:r>
              <a:rPr lang="en-US" sz="619" baseline="0" dirty="0">
                <a:solidFill>
                  <a:srgbClr val="FFFFFF"/>
                </a:solidFill>
                <a:effectLst>
                  <a:outerShdw blurRad="50800" dist="38100" dir="2700000" algn="tl" rotWithShape="0">
                    <a:prstClr val="black">
                      <a:alpha val="40000"/>
                    </a:prstClr>
                  </a:outerShdw>
                </a:effectLst>
              </a:rPr>
              <a:t>PYTHON FOR</a:t>
            </a:r>
          </a:p>
        </p:txBody>
      </p:sp>
      <p:sp>
        <p:nvSpPr>
          <p:cNvPr id="7" name="TextBox 6"/>
          <p:cNvSpPr txBox="1"/>
          <p:nvPr userDrawn="1"/>
        </p:nvSpPr>
        <p:spPr>
          <a:xfrm>
            <a:off x="4199968" y="71056"/>
            <a:ext cx="676955" cy="308867"/>
          </a:xfrm>
          <a:prstGeom prst="rect">
            <a:avLst/>
          </a:prstGeom>
          <a:noFill/>
        </p:spPr>
        <p:txBody>
          <a:bodyPr wrap="square" rtlCol="0">
            <a:spAutoFit/>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619" baseline="0" dirty="0">
                <a:solidFill>
                  <a:srgbClr val="FFFFFF"/>
                </a:solidFill>
                <a:effectLst>
                  <a:outerShdw blurRad="50800" dist="38100" dir="2700000" algn="tl" rotWithShape="0">
                    <a:prstClr val="black">
                      <a:alpha val="40000"/>
                    </a:prstClr>
                  </a:outerShdw>
                </a:effectLst>
              </a:rPr>
              <a:t>EVERYBODY</a:t>
            </a:r>
            <a:endParaRPr lang="en-US" sz="619" dirty="0">
              <a:solidFill>
                <a:srgbClr val="FFFFFF"/>
              </a:solidFill>
              <a:effectLst>
                <a:outerShdw blurRad="50800" dist="38100" dir="2700000" algn="tl" rotWithShape="0">
                  <a:prstClr val="black">
                    <a:alpha val="40000"/>
                  </a:prstClr>
                </a:outerShdw>
              </a:effectLst>
            </a:endParaRPr>
          </a:p>
          <a:p>
            <a:endParaRPr lang="en-US" sz="788" dirty="0"/>
          </a:p>
        </p:txBody>
      </p:sp>
    </p:spTree>
    <p:extLst>
      <p:ext uri="{BB962C8B-B14F-4D97-AF65-F5344CB8AC3E}">
        <p14:creationId xmlns:p14="http://schemas.microsoft.com/office/powerpoint/2010/main" val="503127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97979"/>
            <a:ext cx="8229600" cy="702172"/>
          </a:xfrm>
          <a:prstGeom prst="rect">
            <a:avLst/>
          </a:prstGeom>
        </p:spPr>
        <p:txBody>
          <a:bodyPr lIns="162553" tIns="81276" rIns="162553" bIns="81276"/>
          <a:lstStyle>
            <a:lvl1pPr>
              <a:defRPr sz="3206" b="1" i="0" cap="none">
                <a:solidFill>
                  <a:schemeClr val="bg1"/>
                </a:solidFill>
                <a:latin typeface="Gill Sans SemiBold"/>
                <a:cs typeface="Lucida Grande"/>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1800" b="1" i="0" cap="none">
                <a:solidFill>
                  <a:srgbClr val="FDC227"/>
                </a:solidFill>
                <a:latin typeface="Gill Sans SemiBold"/>
                <a:cs typeface="Lucida Grande"/>
              </a:defRPr>
            </a:lvl1pPr>
            <a:lvl2pPr>
              <a:defRPr sz="1575" b="0" i="1">
                <a:latin typeface="Gill Sans SemiBold"/>
                <a:cs typeface="Lucida Grande"/>
              </a:defRPr>
            </a:lvl2pPr>
            <a:lvl3pPr>
              <a:defRPr sz="1575" b="0" i="1">
                <a:latin typeface="Gill Sans SemiBold"/>
                <a:cs typeface="Lucida Grande"/>
              </a:defRPr>
            </a:lvl3pPr>
            <a:lvl4pPr>
              <a:defRPr sz="1575" b="0" i="1">
                <a:latin typeface="Gill Sans SemiBold"/>
                <a:cs typeface="Lucida Grande"/>
              </a:defRPr>
            </a:lvl4pPr>
            <a:lvl5pPr>
              <a:defRPr sz="1575" b="0" i="1">
                <a:latin typeface="Gill Sans SemiBold"/>
                <a:cs typeface="Lucida Grand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1800" b="0" i="0">
                <a:solidFill>
                  <a:srgbClr val="FDC227"/>
                </a:solidFill>
                <a:latin typeface="Gill Sans SemiBold"/>
                <a:cs typeface="Lucida Grande"/>
              </a:defRPr>
            </a:lvl1pPr>
            <a:lvl2pPr>
              <a:defRPr sz="1575" b="0" i="1">
                <a:latin typeface="Gill Sans SemiBold"/>
                <a:cs typeface="Lucida Grande"/>
              </a:defRPr>
            </a:lvl2pPr>
            <a:lvl3pPr>
              <a:defRPr sz="1575" b="0" i="1">
                <a:latin typeface="Gill Sans SemiBold"/>
                <a:cs typeface="Lucida Grande"/>
              </a:defRPr>
            </a:lvl3pPr>
            <a:lvl4pPr>
              <a:defRPr sz="1575" b="0" i="1">
                <a:latin typeface="Gill Sans SemiBold"/>
                <a:cs typeface="Lucida Grande"/>
              </a:defRPr>
            </a:lvl4pPr>
            <a:lvl5pPr>
              <a:defRPr sz="1575" b="0" i="1">
                <a:latin typeface="Gill Sans SemiBold"/>
                <a:cs typeface="Lucida Grand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13145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61613"/>
            <a:ext cx="8229600" cy="689722"/>
          </a:xfrm>
          <a:prstGeom prst="rect">
            <a:avLst/>
          </a:prstGeom>
        </p:spPr>
        <p:txBody>
          <a:bodyPr lIns="162553" tIns="81276" rIns="162553" bIns="81276"/>
          <a:lstStyle>
            <a:lvl1pPr>
              <a:defRPr sz="3206" b="0" i="0" cap="none">
                <a:solidFill>
                  <a:schemeClr val="bg1"/>
                </a:solidFill>
                <a:latin typeface="Gill Sans SemiBold"/>
                <a:cs typeface="Lucida Grande"/>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noAutofit/>
          </a:bodyPr>
          <a:lstStyle>
            <a:lvl1pPr marL="0" indent="0" algn="ctr">
              <a:buNone/>
              <a:defRPr sz="2025" b="0" i="0" cap="none">
                <a:solidFill>
                  <a:srgbClr val="FDC227"/>
                </a:solidFill>
                <a:effectLst/>
                <a:latin typeface="Gill Sans SemiBold"/>
                <a:cs typeface="Lucida Grande"/>
              </a:defRPr>
            </a:lvl1pPr>
            <a:lvl2pPr marL="457180" indent="0">
              <a:buNone/>
              <a:defRPr sz="2025" b="1"/>
            </a:lvl2pPr>
            <a:lvl3pPr marL="914360" indent="0">
              <a:buNone/>
              <a:defRPr sz="1800" b="1"/>
            </a:lvl3pPr>
            <a:lvl4pPr marL="1371540" indent="0">
              <a:buNone/>
              <a:defRPr sz="1575" b="1"/>
            </a:lvl4pPr>
            <a:lvl5pPr marL="1828720" indent="0">
              <a:buNone/>
              <a:defRPr sz="1575" b="1"/>
            </a:lvl5pPr>
            <a:lvl6pPr marL="2285900" indent="0">
              <a:buNone/>
              <a:defRPr sz="1575" b="1"/>
            </a:lvl6pPr>
            <a:lvl7pPr marL="2743080" indent="0">
              <a:buNone/>
              <a:defRPr sz="1575" b="1"/>
            </a:lvl7pPr>
            <a:lvl8pPr marL="3200260" indent="0">
              <a:buNone/>
              <a:defRPr sz="1575" b="1"/>
            </a:lvl8pPr>
            <a:lvl9pPr marL="3657440" indent="0">
              <a:buNone/>
              <a:defRPr sz="1575" b="1"/>
            </a:lvl9pPr>
          </a:lstStyle>
          <a:p>
            <a:pPr lvl="0"/>
            <a:r>
              <a:rPr lang="en-US"/>
              <a:t>Click to edit Master text styles</a:t>
            </a:r>
          </a:p>
        </p:txBody>
      </p:sp>
      <p:sp>
        <p:nvSpPr>
          <p:cNvPr id="4" name="Content Placeholder 3"/>
          <p:cNvSpPr>
            <a:spLocks noGrp="1"/>
          </p:cNvSpPr>
          <p:nvPr>
            <p:ph sz="half" idx="2"/>
          </p:nvPr>
        </p:nvSpPr>
        <p:spPr>
          <a:xfrm>
            <a:off x="457200" y="1818105"/>
            <a:ext cx="4040188" cy="2963466"/>
          </a:xfrm>
          <a:prstGeom prst="rect">
            <a:avLst/>
          </a:prstGeom>
        </p:spPr>
        <p:txBody>
          <a:bodyPr/>
          <a:lstStyle>
            <a:lvl1pPr>
              <a:defRPr sz="1800">
                <a:latin typeface="Gill Sans SemiBold"/>
                <a:cs typeface="Lucida Grande"/>
              </a:defRPr>
            </a:lvl1pPr>
            <a:lvl2pPr>
              <a:defRPr sz="1575" b="0" i="1">
                <a:latin typeface="Gill Sans SemiBold"/>
                <a:cs typeface="Lucida Grande"/>
              </a:defRPr>
            </a:lvl2pPr>
            <a:lvl3pPr>
              <a:defRPr sz="1575" b="0" i="1">
                <a:latin typeface="Gill Sans SemiBold"/>
                <a:cs typeface="Lucida Grande"/>
              </a:defRPr>
            </a:lvl3pPr>
            <a:lvl4pPr>
              <a:defRPr sz="1575" b="0" i="1">
                <a:latin typeface="Gill Sans SemiBold"/>
                <a:cs typeface="Lucida Grande"/>
              </a:defRPr>
            </a:lvl4pPr>
            <a:lvl5pPr>
              <a:defRPr sz="1575" b="0" i="1">
                <a:latin typeface="Gill Sans SemiBold"/>
                <a:cs typeface="Lucida Grande"/>
              </a:defRPr>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151335"/>
            <a:ext cx="4041775" cy="479822"/>
          </a:xfrm>
          <a:prstGeom prst="rect">
            <a:avLst/>
          </a:prstGeom>
        </p:spPr>
        <p:txBody>
          <a:bodyPr anchor="b">
            <a:normAutofit/>
          </a:bodyPr>
          <a:lstStyle>
            <a:lvl1pPr marL="0" indent="0" algn="ctr">
              <a:buNone/>
              <a:defRPr sz="2025" b="0">
                <a:solidFill>
                  <a:srgbClr val="FDC227"/>
                </a:solidFill>
                <a:effectLst/>
                <a:latin typeface="Gill Sans SemiBold"/>
                <a:cs typeface="Lucida Grande"/>
              </a:defRPr>
            </a:lvl1pPr>
            <a:lvl2pPr marL="457180" indent="0">
              <a:buNone/>
              <a:defRPr sz="2025" b="1"/>
            </a:lvl2pPr>
            <a:lvl3pPr marL="914360" indent="0">
              <a:buNone/>
              <a:defRPr sz="1800" b="1"/>
            </a:lvl3pPr>
            <a:lvl4pPr marL="1371540" indent="0">
              <a:buNone/>
              <a:defRPr sz="1575" b="1"/>
            </a:lvl4pPr>
            <a:lvl5pPr marL="1828720" indent="0">
              <a:buNone/>
              <a:defRPr sz="1575" b="1"/>
            </a:lvl5pPr>
            <a:lvl6pPr marL="2285900" indent="0">
              <a:buNone/>
              <a:defRPr sz="1575" b="1"/>
            </a:lvl6pPr>
            <a:lvl7pPr marL="2743080" indent="0">
              <a:buNone/>
              <a:defRPr sz="1575" b="1"/>
            </a:lvl7pPr>
            <a:lvl8pPr marL="3200260" indent="0">
              <a:buNone/>
              <a:defRPr sz="1575" b="1"/>
            </a:lvl8pPr>
            <a:lvl9pPr marL="3657440" indent="0">
              <a:buNone/>
              <a:defRPr sz="1575" b="1"/>
            </a:lvl9pPr>
          </a:lstStyle>
          <a:p>
            <a:pPr lvl="0"/>
            <a:r>
              <a:rPr lang="en-US"/>
              <a:t>Click to edit Master text styles</a:t>
            </a:r>
          </a:p>
        </p:txBody>
      </p:sp>
      <p:sp>
        <p:nvSpPr>
          <p:cNvPr id="6" name="Content Placeholder 5"/>
          <p:cNvSpPr>
            <a:spLocks noGrp="1"/>
          </p:cNvSpPr>
          <p:nvPr>
            <p:ph sz="quarter" idx="4"/>
          </p:nvPr>
        </p:nvSpPr>
        <p:spPr>
          <a:xfrm>
            <a:off x="4645026" y="1818105"/>
            <a:ext cx="4041775" cy="2963466"/>
          </a:xfrm>
          <a:prstGeom prst="rect">
            <a:avLst/>
          </a:prstGeom>
        </p:spPr>
        <p:txBody>
          <a:bodyPr/>
          <a:lstStyle>
            <a:lvl1pPr>
              <a:defRPr sz="1800">
                <a:latin typeface="Gill Sans SemiBold"/>
                <a:cs typeface="Lucida Grande"/>
              </a:defRPr>
            </a:lvl1pPr>
            <a:lvl2pPr>
              <a:defRPr sz="1575" b="0" i="1">
                <a:latin typeface="Gill Sans SemiBold"/>
                <a:cs typeface="Lucida Grande"/>
              </a:defRPr>
            </a:lvl2pPr>
            <a:lvl3pPr>
              <a:defRPr sz="1575" b="0" i="1">
                <a:latin typeface="Gill Sans SemiBold"/>
                <a:cs typeface="Lucida Grande"/>
              </a:defRPr>
            </a:lvl3pPr>
            <a:lvl4pPr>
              <a:defRPr sz="1575" b="0" i="1">
                <a:latin typeface="Gill Sans SemiBold"/>
                <a:cs typeface="Lucida Grande"/>
              </a:defRPr>
            </a:lvl4pPr>
            <a:lvl5pPr>
              <a:defRPr sz="1575" b="0" i="1">
                <a:latin typeface="Gill Sans SemiBold"/>
                <a:cs typeface="Lucida Grande"/>
              </a:defRPr>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91287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18368"/>
            <a:ext cx="8229600" cy="689722"/>
          </a:xfrm>
          <a:prstGeom prst="rect">
            <a:avLst/>
          </a:prstGeom>
        </p:spPr>
        <p:txBody>
          <a:bodyPr lIns="162553" tIns="81276" rIns="162553" bIns="81276"/>
          <a:lstStyle>
            <a:lvl1pPr>
              <a:defRPr sz="2981" b="1" i="0" cap="none">
                <a:solidFill>
                  <a:schemeClr val="bg1"/>
                </a:solidFill>
                <a:latin typeface="Gill Sans SemiBold"/>
                <a:cs typeface="Lucida Grande"/>
              </a:defRPr>
            </a:lvl1pPr>
          </a:lstStyle>
          <a:p>
            <a:r>
              <a:rPr lang="en-US"/>
              <a:t>Click to edit Master title style</a:t>
            </a:r>
            <a:endParaRPr lang="en-US" dirty="0"/>
          </a:p>
        </p:txBody>
      </p:sp>
    </p:spTree>
    <p:extLst>
      <p:ext uri="{BB962C8B-B14F-4D97-AF65-F5344CB8AC3E}">
        <p14:creationId xmlns:p14="http://schemas.microsoft.com/office/powerpoint/2010/main" val="324334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234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500047"/>
            <a:ext cx="3008313" cy="696593"/>
          </a:xfrm>
          <a:prstGeom prst="rect">
            <a:avLst/>
          </a:prstGeom>
        </p:spPr>
        <p:txBody>
          <a:bodyPr lIns="162553" tIns="81276" rIns="162553" bIns="81276" anchor="b"/>
          <a:lstStyle>
            <a:lvl1pPr algn="l">
              <a:defRPr sz="1800" b="0" i="0">
                <a:solidFill>
                  <a:schemeClr val="bg1"/>
                </a:solidFill>
                <a:latin typeface="Gill Sans SemiBold"/>
                <a:cs typeface="Lucida Grande"/>
              </a:defRPr>
            </a:lvl1pPr>
          </a:lstStyle>
          <a:p>
            <a:r>
              <a:rPr lang="en-US"/>
              <a:t>Click to edit Master title style</a:t>
            </a:r>
            <a:endParaRPr lang="en-US" dirty="0"/>
          </a:p>
        </p:txBody>
      </p:sp>
      <p:sp>
        <p:nvSpPr>
          <p:cNvPr id="3" name="Content Placeholder 2"/>
          <p:cNvSpPr>
            <a:spLocks noGrp="1"/>
          </p:cNvSpPr>
          <p:nvPr>
            <p:ph idx="1"/>
          </p:nvPr>
        </p:nvSpPr>
        <p:spPr>
          <a:xfrm>
            <a:off x="3575050" y="500049"/>
            <a:ext cx="5111750" cy="4214891"/>
          </a:xfrm>
          <a:prstGeom prst="rect">
            <a:avLst/>
          </a:prstGeom>
        </p:spPr>
        <p:txBody>
          <a:bodyPr/>
          <a:lstStyle>
            <a:lvl1pPr>
              <a:defRPr sz="2813" b="0" i="0">
                <a:solidFill>
                  <a:srgbClr val="FDC227"/>
                </a:solidFill>
                <a:latin typeface="Gill Sans SemiBold"/>
                <a:cs typeface="Lucida Grande"/>
              </a:defRPr>
            </a:lvl1pPr>
            <a:lvl2pPr>
              <a:defRPr sz="2813" b="0" i="1">
                <a:latin typeface="Gill Sans SemiBold"/>
                <a:cs typeface="Lucida Grande"/>
              </a:defRPr>
            </a:lvl2pPr>
            <a:lvl3pPr>
              <a:defRPr sz="2419" b="0" i="1">
                <a:latin typeface="Gill Sans SemiBold"/>
                <a:cs typeface="Lucida Grande"/>
              </a:defRPr>
            </a:lvl3pPr>
            <a:lvl4pPr>
              <a:defRPr sz="2025" b="0" i="1">
                <a:latin typeface="Gill Sans SemiBold"/>
                <a:cs typeface="Lucida Grande"/>
              </a:defRPr>
            </a:lvl4pPr>
            <a:lvl5pPr>
              <a:defRPr sz="2025" b="0" i="1">
                <a:latin typeface="Gill Sans SemiBold"/>
                <a:cs typeface="Lucida Grande"/>
              </a:defRPr>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2" y="1196643"/>
            <a:ext cx="3008313" cy="3518297"/>
          </a:xfrm>
          <a:prstGeom prst="rect">
            <a:avLst/>
          </a:prstGeom>
        </p:spPr>
        <p:txBody>
          <a:bodyPr/>
          <a:lstStyle>
            <a:lvl1pPr marL="0" indent="0">
              <a:buNone/>
              <a:defRPr sz="1406">
                <a:solidFill>
                  <a:schemeClr val="bg1"/>
                </a:solidFill>
              </a:defRPr>
            </a:lvl1pPr>
            <a:lvl2pPr marL="457180" indent="0">
              <a:buNone/>
              <a:defRPr sz="1181"/>
            </a:lvl2pPr>
            <a:lvl3pPr marL="914360" indent="0">
              <a:buNone/>
              <a:defRPr sz="1013"/>
            </a:lvl3pPr>
            <a:lvl4pPr marL="1371540" indent="0">
              <a:buNone/>
              <a:defRPr sz="900"/>
            </a:lvl4pPr>
            <a:lvl5pPr marL="1828720" indent="0">
              <a:buNone/>
              <a:defRPr sz="900"/>
            </a:lvl5pPr>
            <a:lvl6pPr marL="2285900" indent="0">
              <a:buNone/>
              <a:defRPr sz="900"/>
            </a:lvl6pPr>
            <a:lvl7pPr marL="2743080" indent="0">
              <a:buNone/>
              <a:defRPr sz="900"/>
            </a:lvl7pPr>
            <a:lvl8pPr marL="3200260" indent="0">
              <a:buNone/>
              <a:defRPr sz="900"/>
            </a:lvl8pPr>
            <a:lvl9pPr marL="3657440" indent="0">
              <a:buNone/>
              <a:defRPr sz="900"/>
            </a:lvl9pPr>
          </a:lstStyle>
          <a:p>
            <a:pPr lvl="0"/>
            <a:r>
              <a:rPr lang="en-US"/>
              <a:t>Click to edit Master text styles</a:t>
            </a:r>
          </a:p>
        </p:txBody>
      </p:sp>
    </p:spTree>
    <p:extLst>
      <p:ext uri="{BB962C8B-B14F-4D97-AF65-F5344CB8AC3E}">
        <p14:creationId xmlns:p14="http://schemas.microsoft.com/office/powerpoint/2010/main" val="33712164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lIns="162553" tIns="81276" rIns="162553" bIns="81276" anchor="b"/>
          <a:lstStyle>
            <a:lvl1pPr algn="l">
              <a:defRPr sz="2025" b="0">
                <a:solidFill>
                  <a:schemeClr val="bg1"/>
                </a:solidFill>
                <a:latin typeface="Gill Sans SemiBold"/>
                <a:cs typeface="Lucida Grande"/>
              </a:defRPr>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6"/>
            </a:lvl1pPr>
            <a:lvl2pPr marL="457180" indent="0">
              <a:buNone/>
              <a:defRPr sz="2813"/>
            </a:lvl2pPr>
            <a:lvl3pPr marL="914360" indent="0">
              <a:buNone/>
              <a:defRPr sz="2419"/>
            </a:lvl3pPr>
            <a:lvl4pPr marL="1371540" indent="0">
              <a:buNone/>
              <a:defRPr sz="2025"/>
            </a:lvl4pPr>
            <a:lvl5pPr marL="1828720" indent="0">
              <a:buNone/>
              <a:defRPr sz="2025"/>
            </a:lvl5pPr>
            <a:lvl6pPr marL="2285900" indent="0">
              <a:buNone/>
              <a:defRPr sz="2025"/>
            </a:lvl6pPr>
            <a:lvl7pPr marL="2743080" indent="0">
              <a:buNone/>
              <a:defRPr sz="2025"/>
            </a:lvl7pPr>
            <a:lvl8pPr marL="3200260" indent="0">
              <a:buNone/>
              <a:defRPr sz="2025"/>
            </a:lvl8pPr>
            <a:lvl9pPr marL="3657440" indent="0">
              <a:buNone/>
              <a:defRPr sz="2025"/>
            </a:lvl9pPr>
          </a:lstStyle>
          <a:p>
            <a:r>
              <a:rPr lang="en-US" dirty="0"/>
              <a:t>Drag picture to placeholder or click icon to add</a:t>
            </a:r>
          </a:p>
        </p:txBody>
      </p:sp>
      <p:sp>
        <p:nvSpPr>
          <p:cNvPr id="4" name="Text Placeholder 3"/>
          <p:cNvSpPr>
            <a:spLocks noGrp="1"/>
          </p:cNvSpPr>
          <p:nvPr>
            <p:ph type="body" sz="half" idx="2"/>
          </p:nvPr>
        </p:nvSpPr>
        <p:spPr>
          <a:xfrm>
            <a:off x="1792288" y="4025504"/>
            <a:ext cx="5486400" cy="603647"/>
          </a:xfrm>
          <a:prstGeom prst="rect">
            <a:avLst/>
          </a:prstGeom>
        </p:spPr>
        <p:txBody>
          <a:bodyPr/>
          <a:lstStyle>
            <a:lvl1pPr marL="0" indent="0">
              <a:buNone/>
              <a:defRPr sz="1406" b="0" i="0">
                <a:solidFill>
                  <a:schemeClr val="bg1"/>
                </a:solidFill>
                <a:latin typeface="Gill Sans SemiBold"/>
                <a:cs typeface="Lucida Grande"/>
              </a:defRPr>
            </a:lvl1pPr>
            <a:lvl2pPr marL="457180" indent="0">
              <a:buNone/>
              <a:defRPr sz="1181"/>
            </a:lvl2pPr>
            <a:lvl3pPr marL="914360" indent="0">
              <a:buNone/>
              <a:defRPr sz="1013"/>
            </a:lvl3pPr>
            <a:lvl4pPr marL="1371540" indent="0">
              <a:buNone/>
              <a:defRPr sz="900"/>
            </a:lvl4pPr>
            <a:lvl5pPr marL="1828720" indent="0">
              <a:buNone/>
              <a:defRPr sz="900"/>
            </a:lvl5pPr>
            <a:lvl6pPr marL="2285900" indent="0">
              <a:buNone/>
              <a:defRPr sz="900"/>
            </a:lvl6pPr>
            <a:lvl7pPr marL="2743080" indent="0">
              <a:buNone/>
              <a:defRPr sz="900"/>
            </a:lvl7pPr>
            <a:lvl8pPr marL="3200260" indent="0">
              <a:buNone/>
              <a:defRPr sz="900"/>
            </a:lvl8pPr>
            <a:lvl9pPr marL="3657440" indent="0">
              <a:buNone/>
              <a:defRPr sz="900"/>
            </a:lvl9pPr>
          </a:lstStyle>
          <a:p>
            <a:pPr lvl="0"/>
            <a:r>
              <a:rPr lang="en-US"/>
              <a:t>Click to edit Master text styles</a:t>
            </a:r>
          </a:p>
        </p:txBody>
      </p:sp>
    </p:spTree>
    <p:extLst>
      <p:ext uri="{BB962C8B-B14F-4D97-AF65-F5344CB8AC3E}">
        <p14:creationId xmlns:p14="http://schemas.microsoft.com/office/powerpoint/2010/main" val="12304890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1" name="Text Placeholder 2"/>
          <p:cNvSpPr>
            <a:spLocks noGrp="1"/>
          </p:cNvSpPr>
          <p:nvPr>
            <p:ph type="body" idx="1"/>
          </p:nvPr>
        </p:nvSpPr>
        <p:spPr>
          <a:xfrm>
            <a:off x="457200" y="1200151"/>
            <a:ext cx="8229600" cy="3394472"/>
          </a:xfrm>
          <a:prstGeom prst="rect">
            <a:avLst/>
          </a:prstGeom>
        </p:spPr>
        <p:txBody>
          <a:bodyPr vert="horz" lIns="162553" tIns="81276" rIns="162553" bIns="8127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24898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04" r:id="rId22"/>
    <p:sldLayoutId id="2147483705" r:id="rId23"/>
  </p:sldLayoutIdLst>
  <p:hf sldNum="0" hdr="0" ftr="0" dt="0"/>
  <p:txStyles>
    <p:titleStyle>
      <a:lvl1pPr algn="ctr" defTabSz="457180" rtl="0" eaLnBrk="1" latinLnBrk="0" hangingPunct="1">
        <a:spcBef>
          <a:spcPct val="0"/>
        </a:spcBef>
        <a:buNone/>
        <a:defRPr sz="4388" kern="1200">
          <a:solidFill>
            <a:schemeClr val="tx1"/>
          </a:solidFill>
          <a:latin typeface="+mj-lt"/>
          <a:ea typeface="+mj-ea"/>
          <a:cs typeface="+mj-cs"/>
        </a:defRPr>
      </a:lvl1pPr>
    </p:titleStyle>
    <p:bodyStyle>
      <a:lvl1pPr marL="0" indent="0" algn="l" defTabSz="457180" rtl="0" eaLnBrk="1" latinLnBrk="0" hangingPunct="1">
        <a:spcBef>
          <a:spcPct val="20000"/>
        </a:spcBef>
        <a:buFont typeface="Arial"/>
        <a:buNone/>
        <a:defRPr sz="3206" b="1" i="0" kern="1200">
          <a:solidFill>
            <a:schemeClr val="bg1"/>
          </a:solidFill>
          <a:latin typeface="Gill Sans SemiBold"/>
          <a:ea typeface="+mn-ea"/>
          <a:cs typeface="Lucida Grande"/>
        </a:defRPr>
      </a:lvl1pPr>
      <a:lvl2pPr marL="742917" indent="-285738" algn="l" defTabSz="457180" rtl="0" eaLnBrk="1" latinLnBrk="0" hangingPunct="1">
        <a:spcBef>
          <a:spcPct val="20000"/>
        </a:spcBef>
        <a:buFont typeface="Arial"/>
        <a:buChar char="–"/>
        <a:defRPr sz="2025" b="1" i="0" kern="1200">
          <a:solidFill>
            <a:schemeClr val="bg1"/>
          </a:solidFill>
          <a:latin typeface="Gill Sans SemiBold"/>
          <a:ea typeface="+mn-ea"/>
          <a:cs typeface="Lucida Grande"/>
        </a:defRPr>
      </a:lvl2pPr>
      <a:lvl3pPr marL="1142950" indent="-228590" algn="l" defTabSz="457180" rtl="0" eaLnBrk="1" latinLnBrk="0" hangingPunct="1">
        <a:spcBef>
          <a:spcPct val="20000"/>
        </a:spcBef>
        <a:buFont typeface="Arial"/>
        <a:buChar char="•"/>
        <a:defRPr sz="1800" b="0" i="1" kern="1200">
          <a:solidFill>
            <a:schemeClr val="bg1"/>
          </a:solidFill>
          <a:latin typeface="Gill Sans SemiBold"/>
          <a:ea typeface="+mn-ea"/>
          <a:cs typeface="Lucida Grande"/>
        </a:defRPr>
      </a:lvl3pPr>
      <a:lvl4pPr marL="1600130" indent="-228590" algn="l" defTabSz="457180" rtl="0" eaLnBrk="1" latinLnBrk="0" hangingPunct="1">
        <a:spcBef>
          <a:spcPct val="20000"/>
        </a:spcBef>
        <a:buFont typeface="Arial"/>
        <a:buChar char="–"/>
        <a:defRPr sz="1519" b="0" i="1" kern="1200">
          <a:solidFill>
            <a:schemeClr val="bg1"/>
          </a:solidFill>
          <a:latin typeface="Gill Sans SemiBold"/>
          <a:ea typeface="+mn-ea"/>
          <a:cs typeface="Lucida Grande"/>
        </a:defRPr>
      </a:lvl4pPr>
      <a:lvl5pPr marL="2057310" indent="-228590" algn="l" defTabSz="457180" rtl="0" eaLnBrk="1" latinLnBrk="0" hangingPunct="1">
        <a:spcBef>
          <a:spcPct val="20000"/>
        </a:spcBef>
        <a:buFont typeface="Arial"/>
        <a:buChar char="»"/>
        <a:defRPr sz="1181" b="0" i="1" kern="1200">
          <a:solidFill>
            <a:schemeClr val="bg1"/>
          </a:solidFill>
          <a:latin typeface="Gill Sans SemiBold"/>
          <a:ea typeface="+mn-ea"/>
          <a:cs typeface="Lucida Grande"/>
        </a:defRPr>
      </a:lvl5pPr>
      <a:lvl6pPr marL="2514490" indent="-228590" algn="l" defTabSz="457180" rtl="0" eaLnBrk="1" latinLnBrk="0" hangingPunct="1">
        <a:spcBef>
          <a:spcPct val="20000"/>
        </a:spcBef>
        <a:buFont typeface="Arial"/>
        <a:buChar char="•"/>
        <a:defRPr sz="2025" kern="1200">
          <a:solidFill>
            <a:schemeClr val="tx1"/>
          </a:solidFill>
          <a:latin typeface="+mn-lt"/>
          <a:ea typeface="+mn-ea"/>
          <a:cs typeface="+mn-cs"/>
        </a:defRPr>
      </a:lvl6pPr>
      <a:lvl7pPr marL="2971670" indent="-228590" algn="l" defTabSz="457180" rtl="0" eaLnBrk="1" latinLnBrk="0" hangingPunct="1">
        <a:spcBef>
          <a:spcPct val="20000"/>
        </a:spcBef>
        <a:buFont typeface="Arial"/>
        <a:buChar char="•"/>
        <a:defRPr sz="2025" kern="1200">
          <a:solidFill>
            <a:schemeClr val="tx1"/>
          </a:solidFill>
          <a:latin typeface="+mn-lt"/>
          <a:ea typeface="+mn-ea"/>
          <a:cs typeface="+mn-cs"/>
        </a:defRPr>
      </a:lvl7pPr>
      <a:lvl8pPr marL="3428850" indent="-228590" algn="l" defTabSz="457180" rtl="0" eaLnBrk="1" latinLnBrk="0" hangingPunct="1">
        <a:spcBef>
          <a:spcPct val="20000"/>
        </a:spcBef>
        <a:buFont typeface="Arial"/>
        <a:buChar char="•"/>
        <a:defRPr sz="2025" kern="1200">
          <a:solidFill>
            <a:schemeClr val="tx1"/>
          </a:solidFill>
          <a:latin typeface="+mn-lt"/>
          <a:ea typeface="+mn-ea"/>
          <a:cs typeface="+mn-cs"/>
        </a:defRPr>
      </a:lvl8pPr>
      <a:lvl9pPr marL="3886030" indent="-228590" algn="l" defTabSz="457180"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80" rtl="0" eaLnBrk="1" latinLnBrk="0" hangingPunct="1">
        <a:defRPr sz="1800" kern="1200">
          <a:solidFill>
            <a:schemeClr val="tx1"/>
          </a:solidFill>
          <a:latin typeface="+mn-lt"/>
          <a:ea typeface="+mn-ea"/>
          <a:cs typeface="+mn-cs"/>
        </a:defRPr>
      </a:lvl1pPr>
      <a:lvl2pPr marL="457180" algn="l" defTabSz="457180" rtl="0" eaLnBrk="1" latinLnBrk="0" hangingPunct="1">
        <a:defRPr sz="1800" kern="1200">
          <a:solidFill>
            <a:schemeClr val="tx1"/>
          </a:solidFill>
          <a:latin typeface="+mn-lt"/>
          <a:ea typeface="+mn-ea"/>
          <a:cs typeface="+mn-cs"/>
        </a:defRPr>
      </a:lvl2pPr>
      <a:lvl3pPr marL="914360" algn="l" defTabSz="457180" rtl="0" eaLnBrk="1" latinLnBrk="0" hangingPunct="1">
        <a:defRPr sz="1800" kern="1200">
          <a:solidFill>
            <a:schemeClr val="tx1"/>
          </a:solidFill>
          <a:latin typeface="+mn-lt"/>
          <a:ea typeface="+mn-ea"/>
          <a:cs typeface="+mn-cs"/>
        </a:defRPr>
      </a:lvl3pPr>
      <a:lvl4pPr marL="1371540" algn="l" defTabSz="457180" rtl="0" eaLnBrk="1" latinLnBrk="0" hangingPunct="1">
        <a:defRPr sz="1800" kern="1200">
          <a:solidFill>
            <a:schemeClr val="tx1"/>
          </a:solidFill>
          <a:latin typeface="+mn-lt"/>
          <a:ea typeface="+mn-ea"/>
          <a:cs typeface="+mn-cs"/>
        </a:defRPr>
      </a:lvl4pPr>
      <a:lvl5pPr marL="1828720" algn="l" defTabSz="457180" rtl="0" eaLnBrk="1" latinLnBrk="0" hangingPunct="1">
        <a:defRPr sz="1800" kern="1200">
          <a:solidFill>
            <a:schemeClr val="tx1"/>
          </a:solidFill>
          <a:latin typeface="+mn-lt"/>
          <a:ea typeface="+mn-ea"/>
          <a:cs typeface="+mn-cs"/>
        </a:defRPr>
      </a:lvl5pPr>
      <a:lvl6pPr marL="2285900" algn="l" defTabSz="457180" rtl="0" eaLnBrk="1" latinLnBrk="0" hangingPunct="1">
        <a:defRPr sz="1800" kern="1200">
          <a:solidFill>
            <a:schemeClr val="tx1"/>
          </a:solidFill>
          <a:latin typeface="+mn-lt"/>
          <a:ea typeface="+mn-ea"/>
          <a:cs typeface="+mn-cs"/>
        </a:defRPr>
      </a:lvl6pPr>
      <a:lvl7pPr marL="2743080" algn="l" defTabSz="457180" rtl="0" eaLnBrk="1" latinLnBrk="0" hangingPunct="1">
        <a:defRPr sz="1800" kern="1200">
          <a:solidFill>
            <a:schemeClr val="tx1"/>
          </a:solidFill>
          <a:latin typeface="+mn-lt"/>
          <a:ea typeface="+mn-ea"/>
          <a:cs typeface="+mn-cs"/>
        </a:defRPr>
      </a:lvl7pPr>
      <a:lvl8pPr marL="3200260" algn="l" defTabSz="457180" rtl="0" eaLnBrk="1" latinLnBrk="0" hangingPunct="1">
        <a:defRPr sz="1800" kern="1200">
          <a:solidFill>
            <a:schemeClr val="tx1"/>
          </a:solidFill>
          <a:latin typeface="+mn-lt"/>
          <a:ea typeface="+mn-ea"/>
          <a:cs typeface="+mn-cs"/>
        </a:defRPr>
      </a:lvl8pPr>
      <a:lvl9pPr marL="3657440" algn="l" defTabSz="4571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s.wikipedia.org/wiki/Administrador_de_base_de_dato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en.wikipedia.org/wiki/Database_administrato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s.wikipedia.org/wiki/Modelo_de_base_de_dato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en.wikipedia.org/wiki/Database_mode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www.sqlite.org/famous.html" TargetMode="Externa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4.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es.py4e.com/lectures3/Pythonlearn-15-Database-Handout.tx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en.wikipedia.org/wiki/SQ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s.wikipedia.org/wiki/Modelo_relaciona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en.wikipedia.org/wiki/Relational_mode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s.wikipedia.org/wiki/Base_de_datos_relaciona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en.wikipedia.org/wiki/Relational_databas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s.wikipedia.org/wiki/Normalizaci%C3%B3n_de_bases_de_dato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en.wikipedia.org/wiki/Database_normalization"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hyperlink" Target="https://es.wikipedia.org/wiki/Sentencia_JOIN_en_SQL"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en.wikipedia.org/wiki/Join_(SQL)"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Many-to-many_(data_model)"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64.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hyperlink" Target="http://es.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en.wikipedia.org/wiki/SQ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hyperlink" Target="http://open.umic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Bases de Datos Relacionales y SQLite</a:t>
            </a:r>
          </a:p>
        </p:txBody>
      </p:sp>
      <p:sp>
        <p:nvSpPr>
          <p:cNvPr id="207" name="Shape 207"/>
          <p:cNvSpPr txBox="1">
            <a:spLocks noGrp="1"/>
          </p:cNvSpPr>
          <p:nvPr>
            <p:ph idx="1"/>
          </p:nvPr>
        </p:nvSpPr>
        <p:spPr>
          <a:xfrm>
            <a:off x="457200" y="2750344"/>
            <a:ext cx="8229600" cy="939170"/>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a:solidFill>
                  <a:srgbClr val="FFFF00"/>
                </a:solidFill>
                <a:latin typeface="Arial Regular" charset="0"/>
                <a:ea typeface="Arial Regular" charset="0"/>
                <a:cs typeface="Arial Regular" charset="0"/>
                <a:sym typeface="Cabin"/>
              </a:rPr>
              <a:t>Python </a:t>
            </a:r>
            <a:r>
              <a:rPr lang="en-US" sz="1800" dirty="0">
                <a:solidFill>
                  <a:srgbClr val="FFFF00"/>
                </a:solidFill>
                <a:latin typeface="Arial Regular" charset="0"/>
                <a:ea typeface="Arial Regular" charset="0"/>
                <a:cs typeface="Arial Regular" charset="0"/>
                <a:sym typeface="Cabin"/>
              </a:rPr>
              <a:t>p</a:t>
            </a:r>
            <a:r>
              <a:rPr lang="en-US" sz="1800" u="none" strike="noStrike" cap="none" dirty="0">
                <a:solidFill>
                  <a:srgbClr val="FFFF00"/>
                </a:solidFill>
                <a:latin typeface="Arial Regular" charset="0"/>
                <a:ea typeface="Arial Regular" charset="0"/>
                <a:cs typeface="Arial Regular" charset="0"/>
                <a:sym typeface="Cabin"/>
              </a:rPr>
              <a:t>ara </a:t>
            </a:r>
            <a:r>
              <a:rPr lang="en-US" sz="1800" u="none" strike="noStrike" cap="none" dirty="0" err="1">
                <a:solidFill>
                  <a:srgbClr val="FFFF00"/>
                </a:solidFill>
                <a:latin typeface="Arial Regular" charset="0"/>
                <a:ea typeface="Arial Regular" charset="0"/>
                <a:cs typeface="Arial Regular" charset="0"/>
                <a:sym typeface="Cabin"/>
              </a:rPr>
              <a:t>Todos</a:t>
            </a:r>
            <a:endParaRPr lang="en-US" sz="1800" u="none" strike="noStrike" cap="none" dirty="0">
              <a:solidFill>
                <a:srgbClr val="FFFF00"/>
              </a:solidFill>
              <a:latin typeface="Arial Regular" charset="0"/>
              <a:ea typeface="Arial Regular" charset="0"/>
              <a:cs typeface="Arial Regular" charset="0"/>
              <a:sym typeface="Cabin"/>
            </a:endParaRPr>
          </a:p>
          <a:p>
            <a:pPr marL="0" marR="0" lvl="0" indent="0" algn="ctr" rtl="0">
              <a:lnSpc>
                <a:spcPct val="100000"/>
              </a:lnSpc>
              <a:spcBef>
                <a:spcPts val="0"/>
              </a:spcBef>
              <a:spcAft>
                <a:spcPts val="0"/>
              </a:spcAft>
              <a:buClr>
                <a:srgbClr val="FFFF00"/>
              </a:buClr>
              <a:buSzPct val="25000"/>
              <a:buFont typeface="Cabin"/>
              <a:buNone/>
            </a:pPr>
            <a:r>
              <a:rPr lang="en-US" sz="1800" dirty="0">
                <a:solidFill>
                  <a:srgbClr val="FFFF00"/>
                </a:solidFill>
                <a:latin typeface="Arial Regular" charset="0"/>
                <a:ea typeface="Arial Regular" charset="0"/>
                <a:cs typeface="Arial Regular" charset="0"/>
                <a:sym typeface="Cabin"/>
              </a:rPr>
              <a:t>es.py4e.com</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Archivo de Base de Datos</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Programas de</a:t>
            </a:r>
          </a:p>
          <a:p>
            <a:pPr marL="0" marR="0" lvl="0" indent="0" algn="ctr" rtl="0">
              <a:lnSpc>
                <a:spcPct val="100000"/>
              </a:lnSpc>
              <a:spcBef>
                <a:spcPts val="0"/>
              </a:spcBef>
              <a:spcAft>
                <a:spcPts val="0"/>
              </a:spcAft>
              <a:buClr>
                <a:schemeClr val="lt1"/>
              </a:buClr>
              <a:buSzPct val="25000"/>
              <a:buFont typeface="Cabin"/>
              <a:buNone/>
            </a:pPr>
            <a:r>
              <a:rPr lang="en" sz="2500" dirty="0">
                <a:solidFill>
                  <a:schemeClr val="lt1"/>
                </a:solidFill>
                <a:latin typeface="Arial" charset="0"/>
                <a:ea typeface="Arial" charset="0"/>
                <a:cs typeface="Arial" charset="0"/>
                <a:sym typeface="Cabin"/>
              </a:rPr>
              <a:t>Python</a:t>
            </a:r>
            <a:endParaRPr lang="en" sz="2500" u="none" strike="noStrike" cap="none" dirty="0">
              <a:solidFill>
                <a:schemeClr val="lt1"/>
              </a:solidFill>
              <a:latin typeface="Arial" charset="0"/>
              <a:ea typeface="Arial" charset="0"/>
              <a:cs typeface="Arial" charset="0"/>
              <a:sym typeface="Cabin"/>
            </a:endParaRP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571625" y="472518"/>
            <a:ext cx="1135325" cy="1067485"/>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dirty="0">
                <a:solidFill>
                  <a:schemeClr val="dk2"/>
                </a:solidFill>
                <a:latin typeface="Arial"/>
                <a:ea typeface="Arial"/>
                <a:cs typeface="Arial"/>
                <a:sym typeface="Arial"/>
              </a:rPr>
              <a:t>Archivos de Entrada</a:t>
            </a:r>
          </a:p>
        </p:txBody>
      </p:sp>
      <p:sp>
        <p:nvSpPr>
          <p:cNvPr id="296" name="Shape 296"/>
          <p:cNvSpPr/>
          <p:nvPr/>
        </p:nvSpPr>
        <p:spPr>
          <a:xfrm>
            <a:off x="2575065" y="2477485"/>
            <a:ext cx="1131084" cy="1063497"/>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dirty="0">
                <a:solidFill>
                  <a:schemeClr val="dk2"/>
                </a:solidFill>
                <a:latin typeface="Arial"/>
                <a:ea typeface="Arial"/>
                <a:cs typeface="Arial"/>
                <a:sym typeface="Arial"/>
              </a:rPr>
              <a:t>Archivos de Salida</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dirty="0">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cxnSpLocks/>
            <a:stCxn id="287" idx="1"/>
            <a:endCxn id="296" idx="1"/>
          </p:cNvCxnSpPr>
          <p:nvPr/>
        </p:nvCxnSpPr>
        <p:spPr>
          <a:xfrm flipH="1">
            <a:off x="3140607" y="1569979"/>
            <a:ext cx="439586" cy="907506"/>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cxnSpLocks/>
            <a:stCxn id="295" idx="4"/>
            <a:endCxn id="287" idx="1"/>
          </p:cNvCxnSpPr>
          <p:nvPr/>
        </p:nvCxnSpPr>
        <p:spPr>
          <a:xfrm>
            <a:off x="2706950" y="1006261"/>
            <a:ext cx="873243" cy="563718"/>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cxnSpLocks/>
            <a:stCxn id="296" idx="2"/>
            <a:endCxn id="297" idx="3"/>
          </p:cNvCxnSpPr>
          <p:nvPr/>
        </p:nvCxnSpPr>
        <p:spPr>
          <a:xfrm flipH="1" flipV="1">
            <a:off x="1905288" y="2385149"/>
            <a:ext cx="669777" cy="624085"/>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cxnSpLocks/>
            <a:stCxn id="296" idx="2"/>
            <a:endCxn id="298" idx="3"/>
          </p:cNvCxnSpPr>
          <p:nvPr/>
        </p:nvCxnSpPr>
        <p:spPr>
          <a:xfrm flipH="1">
            <a:off x="1905288" y="3009234"/>
            <a:ext cx="669777" cy="20593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cxnSpLocks/>
            <a:stCxn id="296" idx="2"/>
            <a:endCxn id="299" idx="3"/>
          </p:cNvCxnSpPr>
          <p:nvPr/>
        </p:nvCxnSpPr>
        <p:spPr>
          <a:xfrm flipH="1">
            <a:off x="1905288" y="3009234"/>
            <a:ext cx="669777" cy="1018175"/>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err="1">
                <a:solidFill>
                  <a:srgbClr val="FFD966"/>
                </a:solidFill>
                <a:latin typeface="Arial" charset="0"/>
                <a:ea typeface="Arial" charset="0"/>
                <a:cs typeface="Arial" charset="0"/>
                <a:sym typeface="Cabin"/>
              </a:rPr>
              <a:t>Aplicaciones</a:t>
            </a:r>
            <a:r>
              <a:rPr lang="en-US" sz="4300" dirty="0">
                <a:solidFill>
                  <a:srgbClr val="FFD966"/>
                </a:solidFill>
                <a:latin typeface="Arial" charset="0"/>
                <a:ea typeface="Arial" charset="0"/>
                <a:cs typeface="Arial" charset="0"/>
                <a:sym typeface="Cabin"/>
              </a:rPr>
              <a:t> Web y Base de </a:t>
            </a:r>
            <a:r>
              <a:rPr lang="en-US" sz="4300" dirty="0" err="1">
                <a:solidFill>
                  <a:srgbClr val="FFD966"/>
                </a:solidFill>
                <a:latin typeface="Arial" charset="0"/>
                <a:ea typeface="Arial" charset="0"/>
                <a:cs typeface="Arial" charset="0"/>
                <a:sym typeface="Cabin"/>
              </a:rPr>
              <a:t>Datos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Desarrollador de Aplicaciones (Developer)</a:t>
            </a:r>
            <a:r>
              <a:rPr lang="en" sz="2000" u="none" strike="noStrike" cap="none" dirty="0">
                <a:solidFill>
                  <a:schemeClr val="lt1"/>
                </a:solidFill>
                <a:latin typeface="Arial" charset="0"/>
                <a:ea typeface="Arial" charset="0"/>
                <a:cs typeface="Arial" charset="0"/>
                <a:sym typeface="Cabin"/>
              </a:rPr>
              <a:t> - Construye la l</a:t>
            </a:r>
            <a:r>
              <a:rPr lang="es-US" sz="2000" u="none" strike="noStrike" cap="none" dirty="0" err="1">
                <a:solidFill>
                  <a:schemeClr val="lt1"/>
                </a:solidFill>
                <a:latin typeface="Arial" charset="0"/>
                <a:ea typeface="Arial" charset="0"/>
                <a:cs typeface="Arial" charset="0"/>
                <a:sym typeface="Cabin"/>
              </a:rPr>
              <a:t>ó</a:t>
            </a:r>
            <a:r>
              <a:rPr lang="en" sz="2000" u="none" strike="noStrike" cap="none" dirty="0">
                <a:solidFill>
                  <a:schemeClr val="lt1"/>
                </a:solidFill>
                <a:latin typeface="Arial" charset="0"/>
                <a:ea typeface="Arial" charset="0"/>
                <a:cs typeface="Arial" charset="0"/>
                <a:sym typeface="Cabin"/>
              </a:rPr>
              <a:t>gica, la vista y el manejo de la aplicación - monitorea la aplicación por problemas</a:t>
            </a:r>
          </a:p>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Administrador de la Base de Datos (DBA) </a:t>
            </a:r>
            <a:r>
              <a:rPr lang="en" sz="2000" dirty="0">
                <a:solidFill>
                  <a:schemeClr val="lt1"/>
                </a:solidFill>
                <a:latin typeface="Arial" charset="0"/>
                <a:ea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Monitorea y ajusta la base de datos conforme el programa corre en producción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Normalmente ambas personas participan en el dise</a:t>
            </a:r>
            <a:r>
              <a:rPr lang="es-US" sz="2000" u="none" strike="noStrike" cap="none" dirty="0" err="1">
                <a:solidFill>
                  <a:schemeClr val="lt1"/>
                </a:solidFill>
                <a:latin typeface="Arial" charset="0"/>
                <a:ea typeface="Arial" charset="0"/>
                <a:cs typeface="Arial" charset="0"/>
                <a:sym typeface="Cabin"/>
              </a:rPr>
              <a:t>ño</a:t>
            </a:r>
            <a:r>
              <a:rPr lang="es-US" sz="2000" u="none" strike="noStrike" cap="none" dirty="0">
                <a:solidFill>
                  <a:schemeClr val="lt1"/>
                </a:solidFill>
                <a:latin typeface="Arial" charset="0"/>
                <a:ea typeface="Arial" charset="0"/>
                <a:cs typeface="Arial" charset="0"/>
                <a:sym typeface="Cabin"/>
              </a:rPr>
              <a:t> </a:t>
            </a:r>
            <a:r>
              <a:rPr lang="en-US" sz="2000" u="none" strike="noStrike" cap="none" dirty="0">
                <a:solidFill>
                  <a:schemeClr val="lt1"/>
                </a:solidFill>
                <a:latin typeface="Arial" charset="0"/>
                <a:ea typeface="Arial" charset="0"/>
                <a:cs typeface="Arial" charset="0"/>
                <a:sym typeface="Cabin"/>
              </a:rPr>
              <a:t>del “</a:t>
            </a:r>
            <a:r>
              <a:rPr lang="es-US" sz="2000" dirty="0">
                <a:solidFill>
                  <a:schemeClr val="lt1"/>
                </a:solidFill>
                <a:latin typeface="Arial" charset="0"/>
                <a:ea typeface="Arial" charset="0"/>
                <a:cs typeface="Arial" charset="0"/>
                <a:sym typeface="Cabin"/>
              </a:rPr>
              <a:t>M</a:t>
            </a:r>
            <a:r>
              <a:rPr lang="es-US" sz="2000" u="none" strike="noStrike" cap="none" dirty="0">
                <a:solidFill>
                  <a:schemeClr val="lt1"/>
                </a:solidFill>
                <a:latin typeface="Arial" charset="0"/>
                <a:ea typeface="Arial" charset="0"/>
                <a:cs typeface="Arial" charset="0"/>
                <a:sym typeface="Cabin"/>
              </a:rPr>
              <a:t>odelo</a:t>
            </a:r>
            <a:r>
              <a:rPr lang="en-US" sz="2000" u="none" strike="noStrike" cap="none" dirty="0">
                <a:solidFill>
                  <a:schemeClr val="lt1"/>
                </a:solidFill>
                <a:latin typeface="Arial" charset="0"/>
                <a:ea typeface="Arial" charset="0"/>
                <a:cs typeface="Arial" charset="0"/>
                <a:sym typeface="Cabin"/>
              </a:rPr>
              <a:t> de </a:t>
            </a:r>
            <a:r>
              <a:rPr lang="en-US" sz="2000" u="none" strike="noStrike" cap="none" dirty="0" err="1">
                <a:solidFill>
                  <a:schemeClr val="lt1"/>
                </a:solidFill>
                <a:latin typeface="Arial" charset="0"/>
                <a:ea typeface="Arial" charset="0"/>
                <a:cs typeface="Arial" charset="0"/>
                <a:sym typeface="Cabin"/>
              </a:rPr>
              <a:t>datos</a:t>
            </a:r>
            <a:r>
              <a:rPr lang="en-US" sz="2000" u="none" strike="noStrike" cap="none" dirty="0">
                <a:solidFill>
                  <a:schemeClr val="lt1"/>
                </a:solidFill>
                <a:latin typeface="Arial" charset="0"/>
                <a:ea typeface="Arial" charset="0"/>
                <a:cs typeface="Arial" charset="0"/>
                <a:sym typeface="Cabin"/>
              </a:rPr>
              <a:t>”</a:t>
            </a:r>
            <a:endParaRPr lang="en" sz="2000" b="0" i="0" u="none" strike="noStrike" cap="none" dirty="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Servidor de la Base de Datos</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 de la Aplicaci</a:t>
            </a:r>
            <a:r>
              <a:rPr lang="es-419" sz="2500" dirty="0" err="1">
                <a:solidFill>
                  <a:schemeClr val="lt1"/>
                </a:solidFill>
                <a:latin typeface="Arial" charset="0"/>
                <a:ea typeface="Arial" charset="0"/>
                <a:cs typeface="Arial" charset="0"/>
                <a:sym typeface="Cabin"/>
              </a:rPr>
              <a:t>ón</a:t>
            </a:r>
            <a:endParaRPr lang="en" sz="2500" u="none" strike="noStrike" cap="none" dirty="0">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364332" y="1058406"/>
            <a:ext cx="1272030"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Usuario final</a:t>
            </a:r>
          </a:p>
        </p:txBody>
      </p:sp>
      <p:sp>
        <p:nvSpPr>
          <p:cNvPr id="265" name="Shape 265"/>
          <p:cNvSpPr txBox="1"/>
          <p:nvPr/>
        </p:nvSpPr>
        <p:spPr>
          <a:xfrm>
            <a:off x="2353471" y="2787194"/>
            <a:ext cx="1961797"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Desarrollador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Herramientas de la base de datos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Administrador de la Base de Datos (DBA)</a:t>
            </a:r>
          </a:p>
        </p:txBody>
      </p:sp>
      <p:sp>
        <p:nvSpPr>
          <p:cNvPr id="279" name="Shape 279"/>
          <p:cNvSpPr txBox="1"/>
          <p:nvPr/>
        </p:nvSpPr>
        <p:spPr>
          <a:xfrm>
            <a:off x="1028700" y="4339855"/>
            <a:ext cx="720151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https://es.wikipedia.org/wiki/Administrador_de_base_de_datos</a:t>
            </a:r>
            <a:endParaRPr lang="en" sz="2000" u="sng" strike="noStrike" cap="none" dirty="0">
              <a:solidFill>
                <a:srgbClr val="FFFF00"/>
              </a:solidFill>
              <a:latin typeface="Arial" charset="0"/>
              <a:ea typeface="Arial" charset="0"/>
              <a:cs typeface="Arial" charset="0"/>
              <a:sym typeface="Cabin"/>
              <a:hlinkClick r:id="rId4"/>
            </a:endParaRP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dirty="0">
                <a:solidFill>
                  <a:srgbClr val="00FF00"/>
                </a:solidFill>
                <a:latin typeface="Arial" charset="0"/>
                <a:ea typeface="Arial" charset="0"/>
                <a:cs typeface="Arial" charset="0"/>
                <a:sym typeface="Cabin"/>
              </a:rPr>
              <a:t>El administrador de la base de datos (</a:t>
            </a:r>
            <a:r>
              <a:rPr lang="en" sz="2000" u="none" strike="noStrike" cap="none" dirty="0">
                <a:solidFill>
                  <a:srgbClr val="00FF00"/>
                </a:solidFill>
                <a:latin typeface="Arial" charset="0"/>
                <a:ea typeface="Arial" charset="0"/>
                <a:cs typeface="Arial" charset="0"/>
                <a:sym typeface="Cabin"/>
              </a:rPr>
              <a:t>DBA, por sus siglas en ingles) es una persona respons</a:t>
            </a:r>
            <a:r>
              <a:rPr lang="en-US" sz="2000" u="none" strike="noStrike" cap="none" dirty="0" err="1">
                <a:solidFill>
                  <a:srgbClr val="00FF00"/>
                </a:solidFill>
                <a:latin typeface="Arial" charset="0"/>
                <a:ea typeface="Arial" charset="0"/>
                <a:cs typeface="Arial" charset="0"/>
                <a:sym typeface="Cabin"/>
              </a:rPr>
              <a:t>i</a:t>
            </a:r>
            <a:r>
              <a:rPr lang="en" sz="2000" u="none" strike="noStrike" cap="none" dirty="0">
                <a:solidFill>
                  <a:srgbClr val="00FF00"/>
                </a:solidFill>
                <a:latin typeface="Arial" charset="0"/>
                <a:ea typeface="Arial" charset="0"/>
                <a:cs typeface="Arial" charset="0"/>
                <a:sym typeface="Cabin"/>
              </a:rPr>
              <a:t>ble por el diseño, implementaci</a:t>
            </a:r>
            <a:r>
              <a:rPr lang="es-US" sz="2000" u="none" strike="noStrike" cap="none" dirty="0" err="1">
                <a:solidFill>
                  <a:srgbClr val="00FF00"/>
                </a:solidFill>
                <a:latin typeface="Arial" charset="0"/>
                <a:ea typeface="Arial" charset="0"/>
                <a:cs typeface="Arial" charset="0"/>
                <a:sym typeface="Cabin"/>
              </a:rPr>
              <a:t>ón</a:t>
            </a:r>
            <a:r>
              <a:rPr lang="es-US" sz="2000" u="none" strike="noStrike" cap="none" dirty="0">
                <a:solidFill>
                  <a:srgbClr val="00FF00"/>
                </a:solidFill>
                <a:latin typeface="Arial" charset="0"/>
                <a:ea typeface="Arial" charset="0"/>
                <a:cs typeface="Arial" charset="0"/>
                <a:sym typeface="Cabin"/>
              </a:rPr>
              <a:t>, mantenimiento, y reparación de una base de datos en una organización. </a:t>
            </a:r>
            <a:r>
              <a:rPr lang="es-US" sz="2000" dirty="0">
                <a:solidFill>
                  <a:srgbClr val="00FF00"/>
                </a:solidFill>
                <a:latin typeface="Arial" charset="0"/>
                <a:ea typeface="Arial" charset="0"/>
                <a:cs typeface="Arial" charset="0"/>
                <a:sym typeface="Cabin"/>
              </a:rPr>
              <a:t>Su rol incluye el desarrollo y diseño </a:t>
            </a:r>
            <a:r>
              <a:rPr lang="en" sz="2000" u="none" strike="noStrike" cap="none" dirty="0">
                <a:solidFill>
                  <a:srgbClr val="00FF00"/>
                </a:solidFill>
                <a:latin typeface="Arial" charset="0"/>
                <a:ea typeface="Arial" charset="0"/>
                <a:cs typeface="Arial" charset="0"/>
                <a:sym typeface="Cabin"/>
              </a:rPr>
              <a:t>de estrategias de la base de datos, monitoreo y mejoramiento del rendimiento y capacidad de la base de datos, y planeación para futuros requerimientos de expansión. Tambien puede planear, coordinar, e implementar medidas de seguridad para proteger la base de datos.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Modelo de la Base de Datos</a:t>
            </a:r>
          </a:p>
        </p:txBody>
      </p:sp>
      <p:sp>
        <p:nvSpPr>
          <p:cNvPr id="310" name="Shape 310"/>
          <p:cNvSpPr txBox="1"/>
          <p:nvPr/>
        </p:nvSpPr>
        <p:spPr>
          <a:xfrm>
            <a:off x="1378744" y="4336091"/>
            <a:ext cx="6470394"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https://es.wikipedia.org/wiki/Modelo_de_base_de_datos</a:t>
            </a:r>
            <a:endParaRPr lang="en" sz="2000" u="sng" strike="noStrike" cap="none" dirty="0">
              <a:solidFill>
                <a:srgbClr val="FFFF00"/>
              </a:solidFill>
              <a:latin typeface="Arial" charset="0"/>
              <a:ea typeface="Arial" charset="0"/>
              <a:cs typeface="Arial" charset="0"/>
              <a:sym typeface="Cabin"/>
              <a:hlinkClick r:id="rId4"/>
            </a:endParaRP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Un </a:t>
            </a:r>
            <a:r>
              <a:rPr lang="en" sz="2100" dirty="0">
                <a:solidFill>
                  <a:srgbClr val="00FF00"/>
                </a:solidFill>
                <a:latin typeface="Arial" charset="0"/>
                <a:ea typeface="Arial" charset="0"/>
                <a:cs typeface="Arial" charset="0"/>
                <a:sym typeface="Cabin"/>
              </a:rPr>
              <a:t>modelo de base de datos</a:t>
            </a:r>
            <a:r>
              <a:rPr lang="en" sz="2100" u="none" strike="noStrike" cap="none" dirty="0">
                <a:solidFill>
                  <a:schemeClr val="lt1"/>
                </a:solidFill>
                <a:latin typeface="Arial" charset="0"/>
                <a:ea typeface="Arial" charset="0"/>
                <a:cs typeface="Arial" charset="0"/>
                <a:sym typeface="Cabin"/>
              </a:rPr>
              <a:t> o </a:t>
            </a:r>
            <a:r>
              <a:rPr lang="en" sz="2100" dirty="0">
                <a:solidFill>
                  <a:srgbClr val="00FF00"/>
                </a:solidFill>
                <a:latin typeface="Arial" charset="0"/>
                <a:ea typeface="Arial" charset="0"/>
                <a:cs typeface="Arial" charset="0"/>
                <a:sym typeface="Cabin"/>
              </a:rPr>
              <a:t>esquema de base de datos </a:t>
            </a:r>
            <a:r>
              <a:rPr lang="en" sz="2100" dirty="0">
                <a:solidFill>
                  <a:schemeClr val="lt1"/>
                </a:solidFill>
                <a:latin typeface="Arial" charset="0"/>
                <a:ea typeface="Arial" charset="0"/>
                <a:cs typeface="Arial" charset="0"/>
                <a:sym typeface="Cabin"/>
              </a:rPr>
              <a:t>es la </a:t>
            </a:r>
            <a:r>
              <a:rPr lang="en" sz="2100" dirty="0">
                <a:solidFill>
                  <a:srgbClr val="FF00FF"/>
                </a:solidFill>
                <a:latin typeface="Arial" charset="0"/>
                <a:ea typeface="Arial" charset="0"/>
                <a:cs typeface="Arial" charset="0"/>
                <a:sym typeface="Cabin"/>
              </a:rPr>
              <a:t>es</a:t>
            </a:r>
            <a:r>
              <a:rPr lang="en" sz="2100" u="none" strike="noStrike" cap="none" dirty="0">
                <a:solidFill>
                  <a:srgbClr val="FF00FF"/>
                </a:solidFill>
                <a:latin typeface="Arial" charset="0"/>
                <a:ea typeface="Arial" charset="0"/>
                <a:cs typeface="Arial" charset="0"/>
                <a:sym typeface="Cabin"/>
              </a:rPr>
              <a:t>tructura o formato de una base de datos</a:t>
            </a:r>
            <a:r>
              <a:rPr lang="en" sz="2100" u="none" strike="noStrike" cap="none" dirty="0">
                <a:solidFill>
                  <a:schemeClr val="lt1"/>
                </a:solidFill>
                <a:latin typeface="Arial" charset="0"/>
                <a:ea typeface="Arial" charset="0"/>
                <a:cs typeface="Arial" charset="0"/>
                <a:sym typeface="Cabin"/>
              </a:rPr>
              <a:t>, descrito en un lenguaje formal soportado por el sistema de manejo de la base de datos. En otras palabras, un "modelo de base de datos" es la aplicación de un modelo de datos usado en conjunto con un sistema de manejo de base de datos.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Sistemas Comunes de Manejo de bases de datos</a:t>
            </a:r>
          </a:p>
        </p:txBody>
      </p:sp>
      <p:sp>
        <p:nvSpPr>
          <p:cNvPr id="317" name="Shape 317"/>
          <p:cNvSpPr txBox="1">
            <a:spLocks noGrp="1"/>
          </p:cNvSpPr>
          <p:nvPr>
            <p:ph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Los tres Sistemas de manejo de bases de datos más grandes</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Grande, comercial, nivel empresarial, muy muy configurable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Más sencilla pero muy rápida y escalable - código abierto comercial</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Muy buena - de Microsoft (</a:t>
            </a:r>
            <a:r>
              <a:rPr lang="en" sz="2000" dirty="0">
                <a:solidFill>
                  <a:schemeClr val="lt1"/>
                </a:solidFill>
                <a:latin typeface="Arial" charset="0"/>
                <a:ea typeface="Arial" charset="0"/>
                <a:cs typeface="Arial" charset="0"/>
                <a:sym typeface="Cabin"/>
              </a:rPr>
              <a:t>incluyendo </a:t>
            </a:r>
            <a:r>
              <a:rPr lang="en" sz="2000" u="none" strike="noStrike" cap="none" dirty="0">
                <a:solidFill>
                  <a:schemeClr val="lt1"/>
                </a:solidFill>
                <a:latin typeface="Arial" charset="0"/>
                <a:ea typeface="Arial" charset="0"/>
                <a:cs typeface="Arial" charset="0"/>
                <a:sym typeface="Cabin"/>
              </a:rPr>
              <a:t>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Muchos otros proyectos más pequeños, libres y de código abierto</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0" y="384236"/>
            <a:ext cx="9144000" cy="68972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3600" u="none" strike="noStrike" cap="none" dirty="0">
                <a:solidFill>
                  <a:srgbClr val="FFD966"/>
                </a:solidFill>
                <a:latin typeface="Arial" charset="0"/>
                <a:ea typeface="Arial" charset="0"/>
                <a:cs typeface="Arial" charset="0"/>
                <a:sym typeface="Cabin"/>
              </a:rPr>
              <a:t>SQLite se encuentra en cientos de Programas...</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es una base de datos muy popular - es gratis y es rápida y pequeña</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t>
            </a:r>
            <a:r>
              <a:rPr lang="en" sz="2000" dirty="0">
                <a:solidFill>
                  <a:schemeClr val="lt1"/>
                </a:solidFill>
                <a:latin typeface="Arial" charset="0"/>
                <a:ea typeface="Arial" charset="0"/>
                <a:cs typeface="Arial" charset="0"/>
                <a:sym typeface="Cabin"/>
              </a:rPr>
              <a:t>nos permite manipular directamente archivos </a:t>
            </a:r>
            <a:r>
              <a:rPr lang="en" sz="2000" u="none" strike="noStrike" cap="none" dirty="0">
                <a:solidFill>
                  <a:schemeClr val="lt1"/>
                </a:solidFill>
                <a:latin typeface="Arial" charset="0"/>
                <a:ea typeface="Arial" charset="0"/>
                <a:cs typeface="Arial" charset="0"/>
                <a:sym typeface="Cabin"/>
              </a:rPr>
              <a:t>SQLite</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está embebido en Python y en un número de otros lenguajes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D966"/>
                </a:solidFill>
              </a:rPr>
              <a:t>Vamos</a:t>
            </a:r>
            <a:r>
              <a:rPr lang="en-US" dirty="0">
                <a:solidFill>
                  <a:srgbClr val="FFD966"/>
                </a:solidFill>
              </a:rPr>
              <a:t> a </a:t>
            </a:r>
            <a:r>
              <a:rPr lang="en-US" dirty="0" err="1">
                <a:solidFill>
                  <a:srgbClr val="FFD966"/>
                </a:solidFill>
              </a:rPr>
              <a:t>crear</a:t>
            </a:r>
            <a:r>
              <a:rPr lang="en-US" dirty="0">
                <a:solidFill>
                  <a:srgbClr val="FFD966"/>
                </a:solidFill>
              </a:rPr>
              <a:t> una base de </a:t>
            </a:r>
            <a:r>
              <a:rPr lang="en-US" dirty="0" err="1">
                <a:solidFill>
                  <a:srgbClr val="FFD966"/>
                </a:solidFill>
              </a:rPr>
              <a:t>datos</a:t>
            </a:r>
            <a:endParaRPr lang="en-US" dirty="0">
              <a:solidFill>
                <a:srgbClr val="FFD966"/>
              </a:solidFill>
            </a:endParaRPr>
          </a:p>
        </p:txBody>
      </p:sp>
      <p:sp>
        <p:nvSpPr>
          <p:cNvPr id="3" name="Text Placeholder 2"/>
          <p:cNvSpPr>
            <a:spLocks noGrp="1"/>
          </p:cNvSpPr>
          <p:nvPr>
            <p:ph idx="1"/>
          </p:nvPr>
        </p:nvSpPr>
        <p:spPr>
          <a:xfrm>
            <a:off x="650081" y="2820572"/>
            <a:ext cx="7836693" cy="661182"/>
          </a:xfrm>
        </p:spPr>
        <p:txBody>
          <a:bodyPr/>
          <a:lstStyle/>
          <a:p>
            <a:r>
              <a:rPr lang="en-US" sz="1800" dirty="0">
                <a:solidFill>
                  <a:schemeClr val="bg1"/>
                </a:solidFill>
                <a:hlinkClick r:id="rId2"/>
              </a:rPr>
              <a:t>https://</a:t>
            </a:r>
            <a:r>
              <a:rPr lang="en-US" sz="1800" dirty="0">
                <a:hlinkClick r:id="rId2"/>
              </a:rPr>
              <a:t>es</a:t>
            </a:r>
            <a:r>
              <a:rPr lang="en-US" sz="1800" dirty="0">
                <a:solidFill>
                  <a:schemeClr val="bg1"/>
                </a:solidFill>
                <a:hlinkClick r:id="rId2"/>
              </a:rPr>
              <a:t>.py4e.com/lectures3/Pythonlearn-15-Database-Handout.txt</a:t>
            </a:r>
            <a:r>
              <a:rPr lang="en-US" sz="1800" dirty="0">
                <a:solidFill>
                  <a:schemeClr val="bg1"/>
                </a:solidFill>
              </a:rPr>
              <a:t> </a:t>
            </a:r>
          </a:p>
        </p:txBody>
      </p:sp>
    </p:spTree>
    <p:extLst>
      <p:ext uri="{BB962C8B-B14F-4D97-AF65-F5344CB8AC3E}">
        <p14:creationId xmlns:p14="http://schemas.microsoft.com/office/powerpoint/2010/main" val="19320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a:prstGeom prst="rect">
            <a:avLst/>
          </a:prstGeom>
        </p:spPr>
        <p:txBody>
          <a:bodyPr/>
          <a:lstStyle/>
          <a:p>
            <a:pPr lvl="0"/>
            <a:r>
              <a:rPr lang="en" dirty="0">
                <a:sym typeface="Cabin"/>
              </a:rPr>
              <a:t>SQLite Browser</a:t>
            </a: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0" y="718368"/>
            <a:ext cx="9144000" cy="68972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Comienzo sencillo - Una sola tabla</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6" name="Shape 249"/>
          <p:cNvSpPr txBox="1">
            <a:spLocks noGrp="1"/>
          </p:cNvSpPr>
          <p:nvPr>
            <p:ph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dirty="0">
                <a:solidFill>
                  <a:srgbClr val="FFFF00"/>
                </a:solidFill>
                <a:latin typeface="Arial" charset="0"/>
                <a:ea typeface="Arial" charset="0"/>
                <a:cs typeface="Arial" charset="0"/>
                <a:sym typeface="Cabin"/>
              </a:rPr>
              <a:t>Lenguaje de consultas estructurado (SQL, por sus siglas en inglés) </a:t>
            </a:r>
            <a:r>
              <a:rPr lang="en" sz="2000" dirty="0">
                <a:solidFill>
                  <a:schemeClr val="lt1"/>
                </a:solidFill>
                <a:latin typeface="Arial" charset="0"/>
                <a:ea typeface="Arial" charset="0"/>
                <a:cs typeface="Arial" charset="0"/>
                <a:sym typeface="Cabin"/>
              </a:rPr>
              <a:t>es el lenguaje que usamos para mandar comandos a la base de datos</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Crear datos</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conocido</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como</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Recuperar datos</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Actualizar</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datos</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Borrar datos </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https://es.wikipedia.org/wiki/SQL</a:t>
            </a:r>
            <a:endParaRPr lang="en" sz="2000" u="sng" strike="noStrike" cap="none" dirty="0">
              <a:solidFill>
                <a:srgbClr val="FFFF00"/>
              </a:solidFill>
              <a:latin typeface="Arial" charset="0"/>
              <a:ea typeface="Arial" charset="0"/>
              <a:cs typeface="Arial" charset="0"/>
              <a:sym typeface="Cabin"/>
              <a:hlinkClick r:id="rId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La sentencia Insert inserta una fila en una tabla</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Elimina una fila en una tabla basado en un criterio de selección</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554715" y="4257286"/>
            <a:ext cx="4301178"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https://es.wikipedia.org/wiki/IBM_729</a:t>
            </a:r>
          </a:p>
        </p:txBody>
      </p:sp>
      <p:sp>
        <p:nvSpPr>
          <p:cNvPr id="7" name="Sequential Access Storage 6"/>
          <p:cNvSpPr>
            <a:spLocks noChangeArrowheads="1"/>
          </p:cNvSpPr>
          <p:nvPr/>
        </p:nvSpPr>
        <p:spPr bwMode="auto">
          <a:xfrm>
            <a:off x="178570" y="97554"/>
            <a:ext cx="1729681" cy="1702671"/>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err="1">
                <a:latin typeface="+mn-lt"/>
                <a:ea typeface="+mn-ea"/>
              </a:rPr>
              <a:t>Ordenado</a:t>
            </a:r>
            <a:endParaRPr lang="en-US" sz="2000" dirty="0">
              <a:latin typeface="+mn-lt"/>
              <a:ea typeface="+mn-ea"/>
            </a:endParaRPr>
          </a:p>
          <a:p>
            <a:pPr algn="ctr" eaLnBrk="1" hangingPunct="1">
              <a:defRPr/>
            </a:pPr>
            <a:r>
              <a:rPr lang="en-US" sz="2000" dirty="0">
                <a:latin typeface="+mn-lt"/>
                <a:ea typeface="+mn-ea"/>
              </a:rPr>
              <a:t>VIEJO</a:t>
            </a:r>
          </a:p>
        </p:txBody>
      </p:sp>
      <p:sp>
        <p:nvSpPr>
          <p:cNvPr id="8" name="Sequential Access Storage 7"/>
          <p:cNvSpPr>
            <a:spLocks noChangeArrowheads="1"/>
          </p:cNvSpPr>
          <p:nvPr/>
        </p:nvSpPr>
        <p:spPr bwMode="auto">
          <a:xfrm>
            <a:off x="4105827" y="121444"/>
            <a:ext cx="1678781" cy="1678781"/>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err="1">
                <a:latin typeface="+mn-lt"/>
                <a:ea typeface="+mn-ea"/>
              </a:rPr>
              <a:t>Ordenado</a:t>
            </a:r>
            <a:r>
              <a:rPr lang="en-US" sz="2000" dirty="0">
                <a:latin typeface="+mn-lt"/>
                <a:ea typeface="+mn-ea"/>
              </a:rPr>
              <a:t> NUEVO</a:t>
            </a:r>
          </a:p>
        </p:txBody>
      </p:sp>
      <p:sp>
        <p:nvSpPr>
          <p:cNvPr id="6150" name="Multidocument 8"/>
          <p:cNvSpPr>
            <a:spLocks noChangeArrowheads="1"/>
          </p:cNvSpPr>
          <p:nvPr/>
        </p:nvSpPr>
        <p:spPr bwMode="auto">
          <a:xfrm>
            <a:off x="1657350" y="3386138"/>
            <a:ext cx="2020422"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err="1">
                <a:solidFill>
                  <a:srgbClr val="000000"/>
                </a:solidFill>
              </a:rPr>
              <a:t>Transacciones</a:t>
            </a:r>
            <a:r>
              <a:rPr lang="en-US" altLang="en-US" sz="1800" dirty="0">
                <a:solidFill>
                  <a:srgbClr val="000000"/>
                </a:solidFill>
              </a:rPr>
              <a:t> </a:t>
            </a:r>
            <a:r>
              <a:rPr lang="en-US" altLang="en-US" sz="1800" dirty="0" err="1">
                <a:solidFill>
                  <a:srgbClr val="000000"/>
                </a:solidFill>
              </a:rPr>
              <a:t>Ordenadas</a:t>
            </a:r>
            <a:endParaRPr lang="en-US" altLang="en-US" sz="1800" dirty="0">
              <a:solidFill>
                <a:srgbClr val="000000"/>
              </a:solidFill>
            </a:endParaRP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1865412" y="2057400"/>
            <a:ext cx="2235993" cy="771525"/>
          </a:xfrm>
          <a:prstGeom prst="flowChartDecision">
            <a:avLst/>
          </a:prstGeom>
          <a:blipFill dpi="0" rotWithShape="0">
            <a:blip r:embed="rId4"/>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err="1">
                <a:solidFill>
                  <a:srgbClr val="000000"/>
                </a:solidFill>
              </a:rPr>
              <a:t>Combinar</a:t>
            </a:r>
            <a:endParaRPr lang="en-US" altLang="en-US" sz="1800" dirty="0">
              <a:solidFill>
                <a:srgbClr val="000000"/>
              </a:solidFill>
            </a:endParaRPr>
          </a:p>
        </p:txBody>
      </p:sp>
      <p:cxnSp>
        <p:nvCxnSpPr>
          <p:cNvPr id="6152" name="Elbow Connector 13"/>
          <p:cNvCxnSpPr>
            <a:cxnSpLocks noChangeShapeType="1"/>
            <a:stCxn id="7" idx="2"/>
            <a:endCxn id="6151" idx="1"/>
          </p:cNvCxnSpPr>
          <p:nvPr/>
        </p:nvCxnSpPr>
        <p:spPr bwMode="auto">
          <a:xfrm rot="16200000" flipH="1">
            <a:off x="1132942" y="1710693"/>
            <a:ext cx="642938" cy="822001"/>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616378" y="3019107"/>
            <a:ext cx="557213" cy="176850"/>
          </a:xfrm>
          <a:prstGeom prst="bentConnector3">
            <a:avLst>
              <a:gd name="adj1" fmla="val 50000"/>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4101405" y="1800225"/>
            <a:ext cx="843813" cy="642938"/>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sp>
        <p:nvSpPr>
          <p:cNvPr id="6155" name="TextBox 23"/>
          <p:cNvSpPr txBox="1">
            <a:spLocks noChangeArrowheads="1"/>
          </p:cNvSpPr>
          <p:nvPr/>
        </p:nvSpPr>
        <p:spPr bwMode="auto">
          <a:xfrm>
            <a:off x="2095288" y="599182"/>
            <a:ext cx="1582484"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err="1">
                <a:solidFill>
                  <a:srgbClr val="FFFF00"/>
                </a:solidFill>
              </a:rPr>
              <a:t>Actualizaci</a:t>
            </a:r>
            <a:r>
              <a:rPr lang="es-419" altLang="en-US" sz="2025" dirty="0" err="1">
                <a:solidFill>
                  <a:srgbClr val="FFFF00"/>
                </a:solidFill>
              </a:rPr>
              <a:t>ón</a:t>
            </a:r>
            <a:endParaRPr lang="es-419" altLang="en-US" sz="2025" dirty="0">
              <a:solidFill>
                <a:srgbClr val="FFFF00"/>
              </a:solidFill>
            </a:endParaRPr>
          </a:p>
          <a:p>
            <a:pPr algn="ctr" eaLnBrk="1" hangingPunct="1">
              <a:spcBef>
                <a:spcPct val="0"/>
              </a:spcBef>
              <a:buSzTx/>
              <a:buFontTx/>
              <a:buNone/>
            </a:pPr>
            <a:r>
              <a:rPr lang="es-419" altLang="en-US" sz="2025" dirty="0">
                <a:solidFill>
                  <a:srgbClr val="FFFF00"/>
                </a:solidFill>
              </a:rPr>
              <a:t>Secuencial</a:t>
            </a:r>
          </a:p>
          <a:p>
            <a:pPr algn="ctr" eaLnBrk="1" hangingPunct="1">
              <a:spcBef>
                <a:spcPct val="0"/>
              </a:spcBef>
              <a:buSzTx/>
              <a:buFontTx/>
              <a:buNone/>
            </a:pPr>
            <a:r>
              <a:rPr lang="es-419" altLang="en-US" sz="2025" dirty="0">
                <a:solidFill>
                  <a:srgbClr val="FFFF00"/>
                </a:solidFill>
              </a:rPr>
              <a:t>Maestra</a:t>
            </a:r>
            <a:endParaRPr lang="en-US" altLang="en-US" sz="2025" dirty="0">
              <a:solidFill>
                <a:srgbClr val="FFFF00"/>
              </a:solidFill>
            </a:endParaRPr>
          </a:p>
          <a:p>
            <a:pPr algn="ctr" eaLnBrk="1" hangingPunct="1">
              <a:spcBef>
                <a:spcPct val="0"/>
              </a:spcBef>
              <a:buSzTx/>
              <a:buFontTx/>
              <a:buNone/>
            </a:pPr>
            <a:r>
              <a:rPr lang="en-US" altLang="en-US" sz="2025" dirty="0">
                <a:solidFill>
                  <a:srgbClr val="FFFF00"/>
                </a:solidFill>
              </a:rPr>
              <a:t>1970s</a:t>
            </a:r>
          </a:p>
        </p:txBody>
      </p:sp>
    </p:spTree>
    <p:extLst>
      <p:ext uri="{BB962C8B-B14F-4D97-AF65-F5344CB8AC3E}">
        <p14:creationId xmlns:p14="http://schemas.microsoft.com/office/powerpoint/2010/main" val="191931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dirty="0">
                <a:solidFill>
                  <a:schemeClr val="lt1"/>
                </a:solidFill>
                <a:latin typeface="Arial" charset="0"/>
                <a:ea typeface="Arial" charset="0"/>
                <a:cs typeface="Arial" charset="0"/>
                <a:sym typeface="Cabin"/>
              </a:rPr>
              <a:t>Permite modificar un campo existente con una cláusula "where" (donde)</a:t>
            </a:r>
            <a:endParaRPr lang="en" sz="2000" u="none" strike="noStrike" cap="none" dirty="0">
              <a:solidFill>
                <a:schemeClr val="lt1"/>
              </a:solidFill>
              <a:latin typeface="Arial" charset="0"/>
              <a:ea typeface="Arial" charset="0"/>
              <a:cs typeface="Arial" charset="0"/>
              <a:sym typeface="Cabin"/>
            </a:endParaRP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Recuperando Registros: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dirty="0">
                <a:solidFill>
                  <a:schemeClr val="lt1"/>
                </a:solidFill>
                <a:latin typeface="Arial" charset="0"/>
                <a:ea typeface="Arial" charset="0"/>
                <a:cs typeface="Arial" charset="0"/>
                <a:sym typeface="Cabin"/>
              </a:rPr>
              <a:t>La sentencia </a:t>
            </a:r>
            <a:r>
              <a:rPr lang="en" sz="2000" u="none" strike="noStrike" cap="none" dirty="0">
                <a:solidFill>
                  <a:schemeClr val="lt1"/>
                </a:solidFill>
                <a:latin typeface="Arial" charset="0"/>
                <a:ea typeface="Arial" charset="0"/>
                <a:cs typeface="Arial" charset="0"/>
                <a:sym typeface="Cabin"/>
              </a:rPr>
              <a:t>select recupera un grupo de registros - puedes recuperar todos los registros o un subconjunto de ellos con una cláusula WHERE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Ordenando con</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Puedes agregar una cláusula </a:t>
            </a:r>
            <a:r>
              <a:rPr lang="en" sz="2000" u="none" strike="noStrike" cap="none" dirty="0">
                <a:solidFill>
                  <a:srgbClr val="FF7F00"/>
                </a:solidFill>
                <a:latin typeface="Arial" charset="0"/>
                <a:ea typeface="Arial" charset="0"/>
                <a:cs typeface="Arial" charset="0"/>
                <a:sym typeface="Cabin"/>
              </a:rPr>
              <a:t>ORDER BY </a:t>
            </a:r>
            <a:r>
              <a:rPr lang="en" sz="2000" dirty="0">
                <a:solidFill>
                  <a:srgbClr val="FF7F00"/>
                </a:solidFill>
                <a:latin typeface="Arial" charset="0"/>
                <a:ea typeface="Arial" charset="0"/>
                <a:cs typeface="Arial" charset="0"/>
                <a:sym typeface="Cabin"/>
              </a:rPr>
              <a:t>(ordenar por) </a:t>
            </a:r>
            <a:r>
              <a:rPr lang="en" sz="2000" dirty="0">
                <a:solidFill>
                  <a:schemeClr val="lt1"/>
                </a:solidFill>
                <a:latin typeface="Arial" charset="0"/>
                <a:ea typeface="Arial" charset="0"/>
                <a:cs typeface="Arial" charset="0"/>
                <a:sym typeface="Cabin"/>
              </a:rPr>
              <a:t>después de un</a:t>
            </a:r>
            <a:r>
              <a:rPr lang="en" sz="2000" u="none" strike="noStrike" cap="none" dirty="0">
                <a:solidFill>
                  <a:schemeClr val="lt1"/>
                </a:solidFill>
                <a:latin typeface="Arial" charset="0"/>
                <a:ea typeface="Arial" charset="0"/>
                <a:cs typeface="Arial" charset="0"/>
                <a:sym typeface="Cabin"/>
              </a:rPr>
              <a:t> </a:t>
            </a:r>
            <a:r>
              <a:rPr lang="en" sz="2000" u="none" strike="noStrike" cap="none" dirty="0">
                <a:solidFill>
                  <a:srgbClr val="FF7F00"/>
                </a:solidFill>
                <a:latin typeface="Arial" charset="0"/>
                <a:ea typeface="Arial" charset="0"/>
                <a:cs typeface="Arial" charset="0"/>
                <a:sym typeface="Cabin"/>
              </a:rPr>
              <a:t>SELECT </a:t>
            </a:r>
            <a:r>
              <a:rPr lang="en" sz="2000" dirty="0">
                <a:solidFill>
                  <a:schemeClr val="lt1"/>
                </a:solidFill>
                <a:latin typeface="Arial" charset="0"/>
                <a:ea typeface="Arial" charset="0"/>
                <a:cs typeface="Arial" charset="0"/>
                <a:sym typeface="Cabin"/>
              </a:rPr>
              <a:t>para obtener los resultados ordenados en orden ascendente o descendente</a:t>
            </a:r>
            <a:endParaRPr lang="en" sz="2000" u="none" strike="noStrike" cap="none" dirty="0">
              <a:solidFill>
                <a:schemeClr val="lt1"/>
              </a:solidFill>
              <a:latin typeface="Arial" charset="0"/>
              <a:ea typeface="Arial" charset="0"/>
              <a:cs typeface="Arial" charset="0"/>
              <a:sym typeface="Cabin"/>
            </a:endParaRP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r>
              <a:rPr lang="en-US" sz="2500" u="none" strike="noStrike" cap="none">
                <a:solidFill>
                  <a:srgbClr val="FFFF00"/>
                </a:solidFill>
                <a:latin typeface="Arial" charset="0"/>
                <a:ea typeface="Arial" charset="0"/>
                <a:cs typeface="Arial" charset="0"/>
                <a:sym typeface="Cabin"/>
              </a:rPr>
              <a:t> </a:t>
            </a:r>
            <a:r>
              <a:rPr lang="en-US" sz="250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Resumen de SQL</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Esto no es tan emocionante (hasta ahora)</a:t>
            </a:r>
          </a:p>
        </p:txBody>
      </p:sp>
      <p:sp>
        <p:nvSpPr>
          <p:cNvPr id="480" name="Shape 480"/>
          <p:cNvSpPr txBox="1">
            <a:spLocks noGrp="1"/>
          </p:cNvSpPr>
          <p:nvPr>
            <p:ph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Las Tablas se parecen mucho a hojas de datos gigantes programables con filas, columnas, y comandos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El poder viene cuando tenemos más de una tabla y podemos utilizar las relaciones entre tablas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err="1">
                <a:solidFill>
                  <a:srgbClr val="FFD966"/>
                </a:solidFill>
              </a:rPr>
              <a:t>Acceso</a:t>
            </a:r>
            <a:r>
              <a:rPr lang="en-US" altLang="en-US" sz="4000" dirty="0">
                <a:solidFill>
                  <a:srgbClr val="FFD966"/>
                </a:solidFill>
              </a:rPr>
              <a:t> </a:t>
            </a:r>
            <a:r>
              <a:rPr lang="en-US" altLang="en-US" sz="4000" dirty="0" err="1">
                <a:solidFill>
                  <a:srgbClr val="FFD966"/>
                </a:solidFill>
              </a:rPr>
              <a:t>Aleatorio</a:t>
            </a:r>
            <a:endParaRPr lang="en-US" altLang="en-US" sz="4000" dirty="0">
              <a:solidFill>
                <a:srgbClr val="FFD966"/>
              </a:solidFill>
            </a:endParaRPr>
          </a:p>
        </p:txBody>
      </p:sp>
      <p:sp>
        <p:nvSpPr>
          <p:cNvPr id="7170" name="Content Placeholder 2"/>
          <p:cNvSpPr>
            <a:spLocks noGrp="1"/>
          </p:cNvSpPr>
          <p:nvPr>
            <p:ph idx="1"/>
          </p:nvPr>
        </p:nvSpPr>
        <p:spPr>
          <a:xfrm>
            <a:off x="391887" y="1464469"/>
            <a:ext cx="4222976" cy="3207544"/>
          </a:xfrm>
        </p:spPr>
        <p:txBody>
          <a:bodyPr>
            <a:normAutofit/>
          </a:bodyPr>
          <a:lstStyle/>
          <a:p>
            <a:r>
              <a:rPr lang="en-US" altLang="en-US" sz="2400" dirty="0" err="1">
                <a:solidFill>
                  <a:schemeClr val="bg1"/>
                </a:solidFill>
              </a:rPr>
              <a:t>Cuando</a:t>
            </a:r>
            <a:r>
              <a:rPr lang="en-US" altLang="en-US" sz="2400" dirty="0">
                <a:solidFill>
                  <a:schemeClr val="bg1"/>
                </a:solidFill>
              </a:rPr>
              <a:t> </a:t>
            </a:r>
            <a:r>
              <a:rPr lang="en-US" altLang="en-US" sz="2400" dirty="0" err="1">
                <a:solidFill>
                  <a:schemeClr val="bg1"/>
                </a:solidFill>
              </a:rPr>
              <a:t>puedes</a:t>
            </a:r>
            <a:r>
              <a:rPr lang="en-US" altLang="en-US" sz="2400" dirty="0">
                <a:solidFill>
                  <a:schemeClr val="bg1"/>
                </a:solidFill>
              </a:rPr>
              <a:t> acceder </a:t>
            </a:r>
            <a:r>
              <a:rPr lang="en-US" altLang="en-US" sz="2400" dirty="0" err="1">
                <a:solidFill>
                  <a:schemeClr val="bg1"/>
                </a:solidFill>
              </a:rPr>
              <a:t>datos</a:t>
            </a:r>
            <a:r>
              <a:rPr lang="en-US" altLang="en-US" sz="2400" dirty="0">
                <a:solidFill>
                  <a:schemeClr val="bg1"/>
                </a:solidFill>
              </a:rPr>
              <a:t> de forma </a:t>
            </a:r>
            <a:r>
              <a:rPr lang="en-US" altLang="en-US" sz="2400" dirty="0" err="1">
                <a:solidFill>
                  <a:schemeClr val="bg1"/>
                </a:solidFill>
              </a:rPr>
              <a:t>aleatoria</a:t>
            </a:r>
            <a:r>
              <a:rPr lang="en-US" altLang="en-US" sz="2400" dirty="0">
                <a:solidFill>
                  <a:schemeClr val="bg1"/>
                </a:solidFill>
              </a:rPr>
              <a:t>...</a:t>
            </a:r>
          </a:p>
          <a:p>
            <a:r>
              <a:rPr lang="en-US" altLang="en-US" sz="2400" dirty="0"/>
              <a:t>¿</a:t>
            </a:r>
            <a:r>
              <a:rPr lang="en-US" altLang="en-US" sz="2400" dirty="0" err="1"/>
              <a:t>Cómo</a:t>
            </a:r>
            <a:r>
              <a:rPr lang="en-US" altLang="en-US" sz="2400" dirty="0"/>
              <a:t> </a:t>
            </a:r>
            <a:r>
              <a:rPr lang="en-US" altLang="en-US" sz="2400" dirty="0" err="1"/>
              <a:t>puedes</a:t>
            </a:r>
            <a:r>
              <a:rPr lang="en-US" altLang="en-US" sz="2400" dirty="0"/>
              <a:t> </a:t>
            </a:r>
            <a:r>
              <a:rPr lang="en-US" altLang="en-US" sz="2400" dirty="0" err="1"/>
              <a:t>acomodar</a:t>
            </a:r>
            <a:r>
              <a:rPr lang="en-US" altLang="en-US" sz="2400" dirty="0"/>
              <a:t> </a:t>
            </a:r>
            <a:r>
              <a:rPr lang="en-US" altLang="en-US" sz="2400" dirty="0" err="1"/>
              <a:t>datos</a:t>
            </a:r>
            <a:r>
              <a:rPr lang="en-US" altLang="en-US" sz="2400" dirty="0"/>
              <a:t> de forma que </a:t>
            </a:r>
            <a:r>
              <a:rPr lang="en-US" altLang="en-US" sz="2400" dirty="0" err="1"/>
              <a:t>sean</a:t>
            </a:r>
            <a:r>
              <a:rPr lang="en-US" altLang="en-US" sz="2400" dirty="0"/>
              <a:t> </a:t>
            </a:r>
            <a:r>
              <a:rPr lang="en-US" altLang="en-US" sz="2400" dirty="0" err="1"/>
              <a:t>eficientes</a:t>
            </a:r>
            <a:r>
              <a:rPr lang="en-US" altLang="en-US" sz="2400" dirty="0"/>
              <a:t>?</a:t>
            </a:r>
            <a:endParaRPr lang="en-US" altLang="en-US" sz="2400" dirty="0">
              <a:solidFill>
                <a:schemeClr val="bg1"/>
              </a:solidFill>
            </a:endParaRPr>
          </a:p>
          <a:p>
            <a:r>
              <a:rPr lang="en-US" altLang="en-US" sz="2400" dirty="0">
                <a:solidFill>
                  <a:schemeClr val="bg1"/>
                </a:solidFill>
              </a:rPr>
              <a:t>Por </a:t>
            </a:r>
            <a:r>
              <a:rPr lang="en-US" altLang="en-US" sz="2400" dirty="0" err="1"/>
              <a:t>o</a:t>
            </a:r>
            <a:r>
              <a:rPr lang="en-US" altLang="en-US" sz="2400" dirty="0" err="1">
                <a:solidFill>
                  <a:schemeClr val="bg1"/>
                </a:solidFill>
              </a:rPr>
              <a:t>rdenamiento</a:t>
            </a:r>
            <a:r>
              <a:rPr lang="en-US" altLang="en-US" sz="2400" dirty="0">
                <a:solidFill>
                  <a:schemeClr val="bg1"/>
                </a:solidFill>
              </a:rPr>
              <a:t> </a:t>
            </a:r>
            <a:r>
              <a:rPr lang="en-US" altLang="en-US" sz="2400" dirty="0" err="1">
                <a:solidFill>
                  <a:schemeClr val="bg1"/>
                </a:solidFill>
              </a:rPr>
              <a:t>podría</a:t>
            </a:r>
            <a:r>
              <a:rPr lang="en-US" altLang="en-US" sz="2400" dirty="0">
                <a:solidFill>
                  <a:schemeClr val="bg1"/>
                </a:solidFill>
              </a:rPr>
              <a:t> no ser la </a:t>
            </a:r>
            <a:r>
              <a:rPr lang="en-US" altLang="en-US" sz="2400" dirty="0" err="1">
                <a:solidFill>
                  <a:schemeClr val="bg1"/>
                </a:solidFill>
              </a:rPr>
              <a:t>mejor</a:t>
            </a:r>
            <a:r>
              <a:rPr lang="en-US" altLang="en-US" sz="2400" dirty="0">
                <a:solidFill>
                  <a:schemeClr val="bg1"/>
                </a:solidFill>
              </a:rPr>
              <a:t> idea</a:t>
            </a: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https://es.wikipedia.org/wiki/Plato_(disco_duro)</a:t>
            </a:r>
          </a:p>
        </p:txBody>
      </p:sp>
    </p:spTree>
    <p:extLst>
      <p:ext uri="{BB962C8B-B14F-4D97-AF65-F5344CB8AC3E}">
        <p14:creationId xmlns:p14="http://schemas.microsoft.com/office/powerpoint/2010/main" val="63921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355600" y="690740"/>
            <a:ext cx="8432800" cy="701843"/>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Modelos Complejos de Datos y Relaciones</a:t>
            </a:r>
          </a:p>
        </p:txBody>
      </p:sp>
      <p:sp>
        <p:nvSpPr>
          <p:cNvPr id="486" name="Shape 486"/>
          <p:cNvSpPr txBox="1">
            <a:spLocks noGrp="1"/>
          </p:cNvSpPr>
          <p:nvPr>
            <p:ph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1800" u="sng" strike="noStrike" cap="none" dirty="0">
                <a:solidFill>
                  <a:srgbClr val="FFFF00"/>
                </a:solidFill>
                <a:latin typeface="Arial" charset="0"/>
                <a:ea typeface="Arial" charset="0"/>
                <a:cs typeface="Arial" charset="0"/>
                <a:sym typeface="Cabin"/>
                <a:hlinkClick r:id="rId3"/>
              </a:rPr>
              <a:t>https://es.wikipedia.org/wiki/Modelo_relacional</a:t>
            </a:r>
            <a:endParaRPr lang="en" sz="1800" u="sng" strike="noStrike" cap="none" dirty="0">
              <a:solidFill>
                <a:srgbClr val="FFFF00"/>
              </a:solidFill>
              <a:latin typeface="Arial" charset="0"/>
              <a:ea typeface="Arial" charset="0"/>
              <a:cs typeface="Arial" charset="0"/>
              <a:sym typeface="Cabin"/>
              <a:hlinkClick r:id="rId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Diseño de la Base de Datos</a:t>
            </a:r>
          </a:p>
        </p:txBody>
      </p:sp>
      <p:sp>
        <p:nvSpPr>
          <p:cNvPr id="492" name="Shape 492"/>
          <p:cNvSpPr txBox="1">
            <a:spLocks noGrp="1"/>
          </p:cNvSpPr>
          <p:nvPr>
            <p:ph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El diseño de una base de datos es una </a:t>
            </a:r>
            <a:r>
              <a:rPr lang="en" sz="2000" dirty="0">
                <a:solidFill>
                  <a:srgbClr val="00FF00"/>
                </a:solidFill>
                <a:latin typeface="Arial" charset="0"/>
                <a:ea typeface="Arial" charset="0"/>
                <a:cs typeface="Arial" charset="0"/>
                <a:sym typeface="Cabin"/>
              </a:rPr>
              <a:t>forma de arte</a:t>
            </a:r>
            <a:r>
              <a:rPr lang="en" sz="2000" u="none" strike="noStrike" cap="none" dirty="0">
                <a:solidFill>
                  <a:schemeClr val="lt1"/>
                </a:solidFill>
                <a:latin typeface="Arial" charset="0"/>
                <a:ea typeface="Arial" charset="0"/>
                <a:cs typeface="Arial" charset="0"/>
                <a:sym typeface="Cabin"/>
              </a:rPr>
              <a:t> en sí mismo con conocimientos y experiencia en particular</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Nuestra meta es evitar los errores, hacer un diseño claro y entender fácilmente las bases de datos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Otros podrían hacer ajustes de desempeño después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El diseño de una base de datos comienza con un dibujo...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Construyendo un Modelo de Datos</a:t>
            </a:r>
          </a:p>
        </p:txBody>
      </p:sp>
      <p:sp>
        <p:nvSpPr>
          <p:cNvPr id="508" name="Shape 508"/>
          <p:cNvSpPr txBox="1">
            <a:spLocks noGrp="1"/>
          </p:cNvSpPr>
          <p:nvPr>
            <p:ph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dirty="0">
                <a:solidFill>
                  <a:schemeClr val="lt1"/>
                </a:solidFill>
                <a:latin typeface="Arial" charset="0"/>
                <a:ea typeface="Arial" charset="0"/>
                <a:cs typeface="Arial" charset="0"/>
                <a:sym typeface="Cabin"/>
              </a:rPr>
              <a:t>Hacer un dibujo de los objetos de los datos para nuestra aplicación y después encontrar cómo representar los objetos y sus relaciones</a:t>
            </a:r>
            <a:endParaRPr lang="en" sz="2000" u="none" strike="noStrike" cap="none" dirty="0">
              <a:solidFill>
                <a:schemeClr val="lt1"/>
              </a:solidFill>
              <a:latin typeface="Arial" charset="0"/>
              <a:ea typeface="Arial" charset="0"/>
              <a:cs typeface="Arial" charset="0"/>
              <a:sym typeface="Cabin"/>
            </a:endParaRP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Regla básica: No pongas la misma cadena de datos dos veces - usa una relación en vez de eso</a:t>
            </a:r>
          </a:p>
          <a:p>
            <a:pPr marL="419100" marR="0" lvl="0" indent="-177800" algn="l" rtl="0">
              <a:lnSpc>
                <a:spcPct val="100000"/>
              </a:lnSpc>
              <a:spcBef>
                <a:spcPts val="2000"/>
              </a:spcBef>
              <a:spcAft>
                <a:spcPts val="0"/>
              </a:spcAft>
              <a:buClr>
                <a:schemeClr val="lt1"/>
              </a:buClr>
              <a:buSzPct val="100000"/>
              <a:buFont typeface="Cabin"/>
              <a:buChar char="•"/>
            </a:pPr>
            <a:r>
              <a:rPr lang="en" sz="2000" dirty="0">
                <a:solidFill>
                  <a:schemeClr val="lt1"/>
                </a:solidFill>
                <a:latin typeface="Arial" charset="0"/>
                <a:ea typeface="Arial" charset="0"/>
                <a:cs typeface="Arial" charset="0"/>
                <a:sym typeface="Cabin"/>
              </a:rPr>
              <a:t>Cuando hay una sola cosa en el "mundo real" debería haber una copia de esa cosa en la base de datos</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Para cada </a:t>
            </a:r>
            <a:r>
              <a:rPr lang="en" sz="4300" b="0" i="0" u="none" strike="noStrike" cap="none" dirty="0">
                <a:solidFill>
                  <a:srgbClr val="FFD966"/>
                </a:solidFill>
                <a:latin typeface="Arial"/>
                <a:ea typeface="Arial"/>
                <a:cs typeface="Arial"/>
                <a:sym typeface="Arial"/>
              </a:rPr>
              <a:t>“</a:t>
            </a:r>
            <a:r>
              <a:rPr lang="en" sz="4300" u="none" strike="noStrike" cap="none" dirty="0">
                <a:solidFill>
                  <a:srgbClr val="FFD966"/>
                </a:solidFill>
                <a:latin typeface="Arial" charset="0"/>
                <a:ea typeface="Arial" charset="0"/>
                <a:cs typeface="Arial" charset="0"/>
                <a:sym typeface="Cabin"/>
              </a:rPr>
              <a:t>pieza de información</a:t>
            </a:r>
            <a:r>
              <a:rPr lang="en" sz="4300" b="0" i="0" u="none" strike="noStrike" cap="none" dirty="0">
                <a:solidFill>
                  <a:srgbClr val="FFD966"/>
                </a:solidFill>
                <a:latin typeface="Arial"/>
                <a:ea typeface="Arial"/>
                <a:cs typeface="Arial"/>
                <a:sym typeface="Arial"/>
              </a:rPr>
              <a:t>”</a:t>
            </a:r>
            <a:r>
              <a:rPr lang="en" sz="4300" u="none" strike="noStrike" cap="none" dirty="0">
                <a:solidFill>
                  <a:srgbClr val="FFD966"/>
                </a:solidFill>
                <a:latin typeface="Arial" charset="0"/>
                <a:ea typeface="Arial" charset="0"/>
                <a:cs typeface="Arial" charset="0"/>
                <a:sym typeface="Cabin"/>
              </a:rPr>
              <a:t>...</a:t>
            </a:r>
          </a:p>
        </p:txBody>
      </p:sp>
      <p:sp>
        <p:nvSpPr>
          <p:cNvPr id="526" name="Shape 526"/>
          <p:cNvSpPr txBox="1">
            <a:spLocks noGrp="1"/>
          </p:cNvSpPr>
          <p:nvPr>
            <p:ph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¿La columna es un objeto o un atributo de otro objeto?</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Una vez que definimos objetos, necesitamos definir las relaciones entre ellos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dirty="0">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120625" y="598251"/>
            <a:ext cx="1720023"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Track (cancion)  </a:t>
            </a:r>
          </a:p>
        </p:txBody>
      </p:sp>
      <p:sp>
        <p:nvSpPr>
          <p:cNvPr id="57348" name="Rectangle 4"/>
          <p:cNvSpPr>
            <a:spLocks/>
          </p:cNvSpPr>
          <p:nvPr/>
        </p:nvSpPr>
        <p:spPr bwMode="auto">
          <a:xfrm>
            <a:off x="129711" y="998301"/>
            <a:ext cx="1569340"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Album (album)</a:t>
            </a:r>
          </a:p>
        </p:txBody>
      </p:sp>
      <p:sp>
        <p:nvSpPr>
          <p:cNvPr id="57349" name="Rectangle 5"/>
          <p:cNvSpPr>
            <a:spLocks/>
          </p:cNvSpPr>
          <p:nvPr/>
        </p:nvSpPr>
        <p:spPr bwMode="auto">
          <a:xfrm>
            <a:off x="120625" y="1416133"/>
            <a:ext cx="1463542"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Artist (</a:t>
            </a:r>
            <a:r>
              <a:rPr lang="en-US" altLang="en-US" sz="2025" dirty="0" err="1">
                <a:solidFill>
                  <a:schemeClr val="bg1"/>
                </a:solidFill>
                <a:ea typeface="ＭＳ Ｐゴシック" charset="-128"/>
              </a:rPr>
              <a:t>artista</a:t>
            </a:r>
            <a:r>
              <a:rPr lang="en-US" altLang="en-US" sz="2025" dirty="0">
                <a:solidFill>
                  <a:schemeClr val="bg1"/>
                </a:solidFill>
                <a:ea typeface="ＭＳ Ｐゴシック" charset="-128"/>
              </a:rPr>
              <a:t>)</a:t>
            </a:r>
          </a:p>
        </p:txBody>
      </p:sp>
      <p:sp>
        <p:nvSpPr>
          <p:cNvPr id="57350" name="Rectangle 6"/>
          <p:cNvSpPr>
            <a:spLocks/>
          </p:cNvSpPr>
          <p:nvPr/>
        </p:nvSpPr>
        <p:spPr bwMode="auto">
          <a:xfrm>
            <a:off x="129711" y="1795983"/>
            <a:ext cx="1609415"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Genre (</a:t>
            </a:r>
            <a:r>
              <a:rPr lang="en-US" altLang="en-US" sz="2025" dirty="0" err="1">
                <a:solidFill>
                  <a:schemeClr val="bg1"/>
                </a:solidFill>
                <a:ea typeface="ＭＳ Ｐゴシック" charset="-128"/>
              </a:rPr>
              <a:t>género</a:t>
            </a:r>
            <a:r>
              <a:rPr lang="en-US" altLang="en-US" sz="2025" dirty="0">
                <a:solidFill>
                  <a:schemeClr val="bg1"/>
                </a:solidFill>
                <a:ea typeface="ＭＳ Ｐゴシック" charset="-128"/>
              </a:rPr>
              <a:t>)</a:t>
            </a:r>
          </a:p>
        </p:txBody>
      </p:sp>
      <p:grpSp>
        <p:nvGrpSpPr>
          <p:cNvPr id="3" name="Group 2"/>
          <p:cNvGrpSpPr>
            <a:grpSpLocks/>
          </p:cNvGrpSpPr>
          <p:nvPr/>
        </p:nvGrpSpPr>
        <p:grpSpPr bwMode="auto">
          <a:xfrm>
            <a:off x="120665" y="2194210"/>
            <a:ext cx="2065699" cy="1129506"/>
            <a:chOff x="-572344" y="3899684"/>
            <a:chExt cx="3673238" cy="2008865"/>
          </a:xfrm>
        </p:grpSpPr>
        <p:sp>
          <p:nvSpPr>
            <p:cNvPr id="32785" name="Rectangle 3"/>
            <p:cNvSpPr>
              <a:spLocks/>
            </p:cNvSpPr>
            <p:nvPr/>
          </p:nvSpPr>
          <p:spPr bwMode="auto">
            <a:xfrm>
              <a:off x="-572344" y="4618733"/>
              <a:ext cx="2916031" cy="554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Len (</a:t>
              </a:r>
              <a:r>
                <a:rPr lang="en-US" altLang="en-US" sz="2025" dirty="0" err="1">
                  <a:solidFill>
                    <a:schemeClr val="bg1"/>
                  </a:solidFill>
                  <a:ea typeface="ＭＳ Ｐゴシック" charset="-128"/>
                </a:rPr>
                <a:t>duración</a:t>
              </a:r>
              <a:r>
                <a:rPr lang="en-US" altLang="en-US" sz="2025" dirty="0">
                  <a:solidFill>
                    <a:schemeClr val="bg1"/>
                  </a:solidFill>
                  <a:ea typeface="ＭＳ Ｐゴシック" charset="-128"/>
                </a:rPr>
                <a:t>)  </a:t>
              </a:r>
            </a:p>
          </p:txBody>
        </p:sp>
        <p:sp>
          <p:nvSpPr>
            <p:cNvPr id="32786" name="Rectangle 7"/>
            <p:cNvSpPr>
              <a:spLocks/>
            </p:cNvSpPr>
            <p:nvPr/>
          </p:nvSpPr>
          <p:spPr bwMode="auto">
            <a:xfrm>
              <a:off x="-556258" y="3899684"/>
              <a:ext cx="3657152" cy="554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Rating (</a:t>
              </a:r>
              <a:r>
                <a:rPr lang="en-US" altLang="en-US" sz="2025" dirty="0" err="1">
                  <a:solidFill>
                    <a:schemeClr val="bg1"/>
                  </a:solidFill>
                  <a:ea typeface="ＭＳ Ｐゴシック" charset="-128"/>
                </a:rPr>
                <a:t>calificación</a:t>
              </a:r>
              <a:r>
                <a:rPr lang="en-US" altLang="en-US" sz="2025" dirty="0">
                  <a:solidFill>
                    <a:schemeClr val="bg1"/>
                  </a:solidFill>
                  <a:ea typeface="ＭＳ Ｐゴシック" charset="-128"/>
                </a:rPr>
                <a:t>)</a:t>
              </a:r>
            </a:p>
          </p:txBody>
        </p:sp>
        <p:sp>
          <p:nvSpPr>
            <p:cNvPr id="32787" name="Rectangle 8"/>
            <p:cNvSpPr>
              <a:spLocks/>
            </p:cNvSpPr>
            <p:nvPr/>
          </p:nvSpPr>
          <p:spPr bwMode="auto">
            <a:xfrm>
              <a:off x="-560535" y="5354315"/>
              <a:ext cx="2799161" cy="554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ea typeface="ＭＳ Ｐゴシック" charset="-128"/>
                </a:rPr>
                <a:t>Count (</a:t>
              </a:r>
              <a:r>
                <a:rPr lang="en-US" altLang="en-US" sz="2025" dirty="0" err="1">
                  <a:solidFill>
                    <a:schemeClr val="bg1"/>
                  </a:solidFill>
                  <a:ea typeface="ＭＳ Ｐゴシック" charset="-128"/>
                </a:rPr>
                <a:t>cuenta</a:t>
              </a:r>
              <a:r>
                <a:rPr lang="en-US" altLang="en-US" sz="2025" dirty="0">
                  <a:solidFill>
                    <a:schemeClr val="bg1"/>
                  </a:solidFill>
                  <a:ea typeface="ＭＳ Ｐゴシック" charset="-128"/>
                </a:rPr>
                <a: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785896" y="1890476"/>
            <a:ext cx="1261564"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err="1">
                <a:solidFill>
                  <a:schemeClr val="bg1"/>
                </a:solidFill>
                <a:ea typeface="ＭＳ Ｐゴシック" charset="-128"/>
              </a:rPr>
              <a:t>Pertenece</a:t>
            </a:r>
            <a:r>
              <a:rPr lang="en-US" altLang="en-US" sz="2025" dirty="0">
                <a:solidFill>
                  <a:schemeClr val="bg1"/>
                </a:solidFill>
                <a:ea typeface="ＭＳ Ｐゴシック" charset="-128"/>
              </a:rPr>
              <a:t> a</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22121" y="998301"/>
            <a:ext cx="1261564"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err="1">
                <a:solidFill>
                  <a:schemeClr val="bg1"/>
                </a:solidFill>
                <a:ea typeface="ＭＳ Ｐゴシック" charset="-128"/>
              </a:rPr>
              <a:t>Pertenece</a:t>
            </a:r>
            <a:r>
              <a:rPr lang="en-US" altLang="en-US" sz="2025" dirty="0">
                <a:solidFill>
                  <a:schemeClr val="bg1"/>
                </a:solidFill>
                <a:ea typeface="ＭＳ Ｐゴシック" charset="-128"/>
              </a:rPr>
              <a:t> a</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21790" y="2704863"/>
            <a:ext cx="1261564"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err="1">
                <a:solidFill>
                  <a:schemeClr val="bg1"/>
                </a:solidFill>
                <a:ea typeface="ＭＳ Ｐゴシック" charset="-128"/>
              </a:rPr>
              <a:t>Pertenece</a:t>
            </a:r>
            <a:r>
              <a:rPr lang="en-US" altLang="en-US" sz="2025" dirty="0">
                <a:solidFill>
                  <a:schemeClr val="bg1"/>
                </a:solidFill>
                <a:ea typeface="ＭＳ Ｐゴシック" charset="-128"/>
              </a:rPr>
              <a:t> a</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785894" y="1890476"/>
            <a:ext cx="1261563"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err="1">
                <a:solidFill>
                  <a:schemeClr val="bg1"/>
                </a:solidFill>
                <a:ea typeface="ＭＳ Ｐゴシック" charset="-128"/>
              </a:rPr>
              <a:t>Pertenece</a:t>
            </a:r>
            <a:r>
              <a:rPr lang="en-US" altLang="en-US" sz="2025" dirty="0">
                <a:solidFill>
                  <a:schemeClr val="bg1"/>
                </a:solidFill>
                <a:ea typeface="ＭＳ Ｐゴシック" charset="-128"/>
              </a:rPr>
              <a:t> a</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22119" y="998301"/>
            <a:ext cx="1261564"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err="1">
                <a:solidFill>
                  <a:schemeClr val="bg1"/>
                </a:solidFill>
                <a:ea typeface="ＭＳ Ｐゴシック" charset="-128"/>
              </a:rPr>
              <a:t>Pertenece</a:t>
            </a:r>
            <a:r>
              <a:rPr lang="en-US" altLang="en-US" sz="2025" dirty="0">
                <a:solidFill>
                  <a:schemeClr val="bg1"/>
                </a:solidFill>
                <a:ea typeface="ＭＳ Ｐゴシック" charset="-128"/>
              </a:rPr>
              <a:t> a</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21787" y="2704863"/>
            <a:ext cx="1261563"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err="1">
                <a:solidFill>
                  <a:schemeClr val="bg1"/>
                </a:solidFill>
                <a:ea typeface="ＭＳ Ｐゴシック" charset="-128"/>
              </a:rPr>
              <a:t>Pertenece</a:t>
            </a:r>
            <a:r>
              <a:rPr lang="en-US" altLang="en-US" sz="2025" dirty="0">
                <a:solidFill>
                  <a:schemeClr val="bg1"/>
                </a:solidFill>
                <a:ea typeface="ＭＳ Ｐゴシック" charset="-128"/>
              </a:rPr>
              <a:t> a</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Base de Datos Relacional</a:t>
            </a:r>
          </a:p>
        </p:txBody>
      </p:sp>
      <p:sp>
        <p:nvSpPr>
          <p:cNvPr id="222" name="Shape 222"/>
          <p:cNvSpPr txBox="1"/>
          <p:nvPr/>
        </p:nvSpPr>
        <p:spPr>
          <a:xfrm>
            <a:off x="1385888" y="4387702"/>
            <a:ext cx="617832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http://es.wikipedia.org/wiki/Base_de_datos_relacional</a:t>
            </a:r>
            <a:endParaRPr lang="en" sz="2000" u="sng" strike="noStrike" cap="none" dirty="0">
              <a:solidFill>
                <a:srgbClr val="FFFF00"/>
              </a:solidFill>
              <a:latin typeface="Arial" charset="0"/>
              <a:ea typeface="Arial" charset="0"/>
              <a:cs typeface="Arial" charset="0"/>
              <a:sym typeface="Cabin"/>
              <a:hlinkClick r:id="rId4"/>
            </a:endParaRP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Las Bases de Datos Relacionales modelan datos almacenando filas y columnas en tablas. El poder de las bases de datos relacionales está en su habilidad de recuperar datos de forma eficiente de esas tablas, particularmente cuando hay múltiples tablas y hay una relación entre las tablas involucradas en una consulta.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Representando Relaciones en una Base de Datos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Normalización de una Base de Datos (3NF)</a:t>
            </a:r>
          </a:p>
        </p:txBody>
      </p:sp>
      <p:sp>
        <p:nvSpPr>
          <p:cNvPr id="585" name="Shape 585"/>
          <p:cNvSpPr txBox="1">
            <a:spLocks noGrp="1"/>
          </p:cNvSpPr>
          <p:nvPr>
            <p:ph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Hay *toneladas* de teoría de bases de datos - mucho más para entenderlo sin cálculos excesivos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No replicar datos</a:t>
            </a:r>
            <a:r>
              <a:rPr lang="en" sz="2000" u="none" strike="noStrike" cap="none" dirty="0">
                <a:solidFill>
                  <a:schemeClr val="lt1"/>
                </a:solidFill>
                <a:latin typeface="Arial" charset="0"/>
                <a:ea typeface="Arial" charset="0"/>
                <a:cs typeface="Arial" charset="0"/>
                <a:sym typeface="Cabin"/>
              </a:rPr>
              <a:t> - datos de referencia - </a:t>
            </a:r>
            <a:r>
              <a:rPr lang="en" sz="2000" dirty="0">
                <a:solidFill>
                  <a:schemeClr val="lt1"/>
                </a:solidFill>
                <a:latin typeface="Arial" charset="0"/>
                <a:ea typeface="Arial" charset="0"/>
                <a:cs typeface="Arial" charset="0"/>
                <a:sym typeface="Cabin"/>
              </a:rPr>
              <a:t>apuntar a los datos</a:t>
            </a:r>
            <a:endParaRPr lang="en" sz="2000" u="none" strike="noStrike" cap="none" dirty="0">
              <a:solidFill>
                <a:schemeClr val="lt1"/>
              </a:solidFill>
              <a:latin typeface="Arial" charset="0"/>
              <a:ea typeface="Arial" charset="0"/>
              <a:cs typeface="Arial" charset="0"/>
              <a:sym typeface="Cabin"/>
            </a:endParaRP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Usar </a:t>
            </a:r>
            <a:r>
              <a:rPr lang="en" sz="2000" dirty="0">
                <a:solidFill>
                  <a:srgbClr val="00FF00"/>
                </a:solidFill>
                <a:latin typeface="Arial" charset="0"/>
                <a:ea typeface="Arial" charset="0"/>
                <a:cs typeface="Arial" charset="0"/>
                <a:sym typeface="Cabin"/>
              </a:rPr>
              <a:t>enteros para las claves </a:t>
            </a:r>
            <a:r>
              <a:rPr lang="en" sz="2000" dirty="0">
                <a:solidFill>
                  <a:schemeClr val="lt1"/>
                </a:solidFill>
                <a:latin typeface="Arial" charset="0"/>
                <a:ea typeface="Arial" charset="0"/>
                <a:cs typeface="Arial" charset="0"/>
                <a:sym typeface="Cabin"/>
              </a:rPr>
              <a:t>y las referencias</a:t>
            </a:r>
            <a:endParaRPr lang="en" sz="2000" u="none" strike="noStrike" cap="none" dirty="0">
              <a:solidFill>
                <a:schemeClr val="lt1"/>
              </a:solidFill>
              <a:latin typeface="Arial" charset="0"/>
              <a:ea typeface="Arial" charset="0"/>
              <a:cs typeface="Arial" charset="0"/>
              <a:sym typeface="Cabin"/>
            </a:endParaRP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Usar una columna </a:t>
            </a:r>
            <a:r>
              <a:rPr lang="en" sz="2000" b="0" i="0" u="none" strike="noStrike" cap="none" dirty="0">
                <a:solidFill>
                  <a:schemeClr val="lt1"/>
                </a:solidFill>
                <a:latin typeface="Arial"/>
                <a:ea typeface="Arial"/>
                <a:cs typeface="Arial"/>
                <a:sym typeface="Arial"/>
              </a:rPr>
              <a:t>“</a:t>
            </a:r>
            <a:r>
              <a:rPr lang="en" sz="2000" i="0" dirty="0">
                <a:solidFill>
                  <a:srgbClr val="FF7F00"/>
                </a:solidFill>
                <a:latin typeface="Arial" charset="0"/>
                <a:ea typeface="Arial"/>
                <a:cs typeface="Arial" charset="0"/>
                <a:sym typeface="Cabin"/>
              </a:rPr>
              <a:t>clave</a:t>
            </a:r>
            <a:r>
              <a:rPr lang="en" sz="2000" b="0" i="0" u="none" strike="noStrike" cap="none" dirty="0">
                <a:solidFill>
                  <a:schemeClr val="lt1"/>
                </a:solidFill>
                <a:latin typeface="Arial"/>
                <a:ea typeface="Arial"/>
                <a:cs typeface="Arial"/>
                <a:sym typeface="Arial"/>
              </a:rPr>
              <a:t>” </a:t>
            </a:r>
            <a:r>
              <a:rPr lang="en" sz="2000" i="0" u="none" strike="noStrike" cap="none" dirty="0">
                <a:solidFill>
                  <a:schemeClr val="lt1"/>
                </a:solidFill>
                <a:latin typeface="Arial"/>
                <a:ea typeface="Arial"/>
                <a:cs typeface="Arial"/>
                <a:sym typeface="Arial"/>
              </a:rPr>
              <a:t>especial</a:t>
            </a:r>
            <a:r>
              <a:rPr lang="en" sz="2000" u="none" strike="noStrike" cap="none" dirty="0">
                <a:solidFill>
                  <a:schemeClr val="lt1"/>
                </a:solidFill>
                <a:latin typeface="Arial" charset="0"/>
                <a:ea typeface="Arial" charset="0"/>
                <a:cs typeface="Arial" charset="0"/>
                <a:sym typeface="Cabin"/>
              </a:rPr>
              <a:t> para cada tabla a la cual vamos a hacer referencias.   Por convención, muchos programadores llaman a esta columna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439369" y="4591617"/>
            <a:ext cx="8258174"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https://es.wikipedia.org/wiki/Normalizaci%C3%B3n_de_bases_de_datos</a:t>
            </a:r>
            <a:endParaRPr lang="en" sz="2000" u="sng" strike="noStrike" cap="none" dirty="0">
              <a:solidFill>
                <a:srgbClr val="FFFF00"/>
              </a:solidFill>
              <a:latin typeface="Arial" charset="0"/>
              <a:ea typeface="Arial" charset="0"/>
              <a:cs typeface="Arial" charset="0"/>
              <a:sym typeface="Cabin"/>
              <a:hlinkClick r:id="rId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dirty="0">
                <a:solidFill>
                  <a:schemeClr val="lt1"/>
                </a:solidFill>
                <a:latin typeface="Arial" charset="0"/>
                <a:ea typeface="Arial" charset="0"/>
                <a:cs typeface="Arial" charset="0"/>
                <a:sym typeface="Cabin"/>
              </a:rPr>
              <a:t>Queremos llevar registro de cuál banda es la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creadora</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de cada canción...</a:t>
            </a:r>
            <a:endParaRPr lang="en-US" sz="2000" u="none" strike="noStrike" cap="none" dirty="0">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dirty="0">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¿A qué album</a:t>
            </a:r>
            <a:r>
              <a:rPr lang="en" sz="2000" u="none" strike="noStrike" cap="none" dirty="0">
                <a:solidFill>
                  <a:schemeClr val="lt1"/>
                </a:solidFill>
                <a:latin typeface="Arial" charset="0"/>
                <a:ea typeface="Arial" charset="0"/>
                <a:cs typeface="Arial" charset="0"/>
                <a:sym typeface="Cabin"/>
              </a:rPr>
              <a:t> </a:t>
            </a:r>
            <a:r>
              <a:rPr lang="en" sz="2000" b="0" i="0" u="none" strike="noStrike" cap="none" dirty="0">
                <a:solidFill>
                  <a:schemeClr val="lt1"/>
                </a:solidFill>
                <a:latin typeface="Arial"/>
                <a:ea typeface="Arial"/>
                <a:cs typeface="Arial"/>
                <a:sym typeface="Arial"/>
              </a:rPr>
              <a:t>“pertenece” esta canción</a:t>
            </a:r>
            <a:r>
              <a:rPr lang="en" sz="2000" u="none" strike="noStrike" cap="none" dirty="0">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dirty="0">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¿Con cuál album está relacionada la canción?</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xfrm>
            <a:off x="257175" y="718368"/>
            <a:ext cx="8743950" cy="68972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Patrón de Referencia de Enteros</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dirty="0">
                <a:solidFill>
                  <a:srgbClr val="FF7F00"/>
                </a:solidFill>
                <a:latin typeface="Arial" charset="0"/>
                <a:ea typeface="Arial" charset="0"/>
                <a:cs typeface="Arial" charset="0"/>
                <a:sym typeface="Cabin"/>
              </a:rPr>
              <a:t>Usamos enteros para referenciar filas en otras tablas</a:t>
            </a:r>
            <a:endParaRPr lang="en" sz="2000" u="none" strike="noStrike" cap="none" dirty="0">
              <a:solidFill>
                <a:srgbClr val="FF7F00"/>
              </a:solidFill>
              <a:latin typeface="Arial" charset="0"/>
              <a:ea typeface="Arial" charset="0"/>
              <a:cs typeface="Arial" charset="0"/>
              <a:sym typeface="Cabin"/>
            </a:endParaRP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Artist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Tres Tipos de Claves</a:t>
            </a:r>
          </a:p>
        </p:txBody>
      </p:sp>
      <p:sp>
        <p:nvSpPr>
          <p:cNvPr id="619" name="Shape 619"/>
          <p:cNvSpPr txBox="1">
            <a:spLocks noGrp="1"/>
          </p:cNvSpPr>
          <p:nvPr>
            <p:ph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dirty="0">
                <a:solidFill>
                  <a:srgbClr val="FF7F00"/>
                </a:solidFill>
                <a:latin typeface="Arial" charset="0"/>
                <a:ea typeface="Arial" charset="0"/>
                <a:cs typeface="Arial" charset="0"/>
                <a:sym typeface="Cabin"/>
              </a:rPr>
              <a:t>Clave p</a:t>
            </a:r>
            <a:r>
              <a:rPr lang="en" sz="2000" u="none" strike="noStrike" cap="none" dirty="0">
                <a:solidFill>
                  <a:srgbClr val="FF7F00"/>
                </a:solidFill>
                <a:latin typeface="Arial" charset="0"/>
                <a:ea typeface="Arial" charset="0"/>
                <a:cs typeface="Arial" charset="0"/>
                <a:sym typeface="Cabin"/>
              </a:rPr>
              <a:t>rimaria</a:t>
            </a:r>
            <a:r>
              <a:rPr lang="en" sz="2000" u="none" strike="noStrike" cap="none" dirty="0">
                <a:solidFill>
                  <a:schemeClr val="lt1"/>
                </a:solidFill>
                <a:latin typeface="Arial" charset="0"/>
                <a:ea typeface="Arial" charset="0"/>
                <a:cs typeface="Arial" charset="0"/>
                <a:sym typeface="Cabin"/>
              </a:rPr>
              <a:t> - generalmente un entero que se auto incrementa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Clave lógica</a:t>
            </a:r>
            <a:r>
              <a:rPr lang="en" sz="2000" u="none" strike="noStrike" cap="none" dirty="0">
                <a:solidFill>
                  <a:schemeClr val="lt1"/>
                </a:solidFill>
                <a:latin typeface="Arial" charset="0"/>
                <a:ea typeface="Arial" charset="0"/>
                <a:cs typeface="Arial" charset="0"/>
                <a:sym typeface="Cabin"/>
              </a:rPr>
              <a:t> - lo que el mundo exterior usa para buscar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Clave foránea</a:t>
            </a:r>
            <a:r>
              <a:rPr lang="en" sz="2000" u="none" strike="noStrike" cap="none" dirty="0">
                <a:solidFill>
                  <a:schemeClr val="lt1"/>
                </a:solidFill>
                <a:latin typeface="Arial" charset="0"/>
                <a:ea typeface="Arial" charset="0"/>
                <a:cs typeface="Arial" charset="0"/>
                <a:sym typeface="Cabin"/>
              </a:rPr>
              <a:t> - generalmente un entero que apunta a una fila en otra tabla</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Reglas Clave</a:t>
            </a:r>
          </a:p>
        </p:txBody>
      </p:sp>
      <p:sp>
        <p:nvSpPr>
          <p:cNvPr id="627" name="Shape 627"/>
          <p:cNvSpPr txBox="1">
            <a:spLocks noGrp="1"/>
          </p:cNvSpPr>
          <p:nvPr>
            <p:ph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Prácticas recomendadas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Nunca usar la </a:t>
            </a:r>
            <a:r>
              <a:rPr lang="en" sz="2000" dirty="0">
                <a:solidFill>
                  <a:srgbClr val="00FF00"/>
                </a:solidFill>
                <a:latin typeface="Arial" charset="0"/>
                <a:ea typeface="Arial" charset="0"/>
                <a:cs typeface="Arial" charset="0"/>
                <a:sym typeface="Cabin"/>
              </a:rPr>
              <a:t>clave lógica </a:t>
            </a:r>
            <a:r>
              <a:rPr lang="en" sz="2000" dirty="0">
                <a:solidFill>
                  <a:schemeClr val="lt1"/>
                </a:solidFill>
                <a:latin typeface="Arial" charset="0"/>
                <a:ea typeface="Arial" charset="0"/>
                <a:cs typeface="Arial" charset="0"/>
                <a:sym typeface="Cabin"/>
              </a:rPr>
              <a:t>como la</a:t>
            </a:r>
            <a:r>
              <a:rPr lang="en" sz="2000" u="none" strike="noStrike" cap="none" dirty="0">
                <a:solidFill>
                  <a:schemeClr val="lt1"/>
                </a:solidFill>
                <a:latin typeface="Arial" charset="0"/>
                <a:ea typeface="Arial" charset="0"/>
                <a:cs typeface="Arial" charset="0"/>
                <a:sym typeface="Cabin"/>
              </a:rPr>
              <a:t> </a:t>
            </a:r>
            <a:r>
              <a:rPr lang="en" sz="2000" dirty="0">
                <a:solidFill>
                  <a:srgbClr val="FF7F00"/>
                </a:solidFill>
                <a:latin typeface="Arial" charset="0"/>
                <a:ea typeface="Arial" charset="0"/>
                <a:cs typeface="Arial" charset="0"/>
                <a:sym typeface="Cabin"/>
              </a:rPr>
              <a:t>clave primaria</a:t>
            </a:r>
            <a:endParaRPr lang="en" sz="2000" u="none" strike="noStrike" cap="none" dirty="0">
              <a:solidFill>
                <a:srgbClr val="FF7F00"/>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n" sz="2000" dirty="0">
                <a:solidFill>
                  <a:srgbClr val="00FF00"/>
                </a:solidFill>
                <a:latin typeface="Arial" charset="0"/>
                <a:ea typeface="Arial" charset="0"/>
                <a:cs typeface="Arial" charset="0"/>
                <a:sym typeface="Cabin"/>
              </a:rPr>
              <a:t>Las claves lógicas </a:t>
            </a:r>
            <a:r>
              <a:rPr lang="en" sz="2000" dirty="0">
                <a:solidFill>
                  <a:schemeClr val="lt1"/>
                </a:solidFill>
                <a:latin typeface="Arial" charset="0"/>
                <a:ea typeface="Arial" charset="0"/>
                <a:cs typeface="Arial" charset="0"/>
                <a:sym typeface="Cabin"/>
              </a:rPr>
              <a:t>podrían cambiar (y de hecho lo hacen)</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Relaciones</a:t>
            </a:r>
            <a:r>
              <a:rPr lang="en" sz="2000" u="none" strike="noStrike" cap="none" dirty="0">
                <a:solidFill>
                  <a:schemeClr val="lt1"/>
                </a:solidFill>
                <a:latin typeface="Arial" charset="0"/>
                <a:ea typeface="Arial" charset="0"/>
                <a:cs typeface="Arial" charset="0"/>
                <a:sym typeface="Cabin"/>
              </a:rPr>
              <a:t> basadas en coincidir campos de texto o cadenas son menos eficientes que con enteros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  login_at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Claves Foráneas</a:t>
            </a:r>
          </a:p>
        </p:txBody>
      </p:sp>
      <p:sp>
        <p:nvSpPr>
          <p:cNvPr id="634" name="Shape 634"/>
          <p:cNvSpPr txBox="1">
            <a:spLocks noGrp="1"/>
          </p:cNvSpPr>
          <p:nvPr>
            <p:ph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dirty="0">
                <a:solidFill>
                  <a:schemeClr val="lt1"/>
                </a:solidFill>
                <a:latin typeface="Arial" charset="0"/>
                <a:ea typeface="Arial" charset="0"/>
                <a:cs typeface="Arial" charset="0"/>
                <a:sym typeface="Cabin"/>
              </a:rPr>
              <a:t>Una</a:t>
            </a:r>
            <a:r>
              <a:rPr lang="en" sz="2000" u="none" strike="noStrike" cap="none" dirty="0">
                <a:solidFill>
                  <a:srgbClr val="FF00FF"/>
                </a:solidFill>
                <a:latin typeface="Arial" charset="0"/>
                <a:ea typeface="Arial" charset="0"/>
                <a:cs typeface="Arial" charset="0"/>
                <a:sym typeface="Cabin"/>
              </a:rPr>
              <a:t> </a:t>
            </a:r>
            <a:r>
              <a:rPr lang="en" sz="2000" dirty="0">
                <a:solidFill>
                  <a:srgbClr val="FF00FF"/>
                </a:solidFill>
                <a:latin typeface="Arial" charset="0"/>
                <a:ea typeface="Arial" charset="0"/>
                <a:cs typeface="Arial" charset="0"/>
                <a:sym typeface="Cabin"/>
              </a:rPr>
              <a:t>clave foránea</a:t>
            </a:r>
            <a:r>
              <a:rPr lang="en" sz="2000" u="none" strike="noStrike" cap="none" dirty="0">
                <a:solidFill>
                  <a:schemeClr val="lt1"/>
                </a:solidFill>
                <a:latin typeface="Arial" charset="0"/>
                <a:ea typeface="Arial" charset="0"/>
                <a:cs typeface="Arial" charset="0"/>
                <a:sym typeface="Cabin"/>
              </a:rPr>
              <a:t> es cuando una tabla tiene una columna que contiene una clave que apunta a una </a:t>
            </a:r>
            <a:r>
              <a:rPr lang="en" sz="2000" dirty="0">
                <a:solidFill>
                  <a:srgbClr val="FF7F00"/>
                </a:solidFill>
                <a:latin typeface="Arial" charset="0"/>
                <a:ea typeface="Arial" charset="0"/>
                <a:cs typeface="Arial" charset="0"/>
                <a:sym typeface="Cabin"/>
              </a:rPr>
              <a:t>clave primaria</a:t>
            </a:r>
            <a:r>
              <a:rPr lang="en" sz="2000" u="none" strike="noStrike" cap="none" dirty="0">
                <a:solidFill>
                  <a:schemeClr val="lt1"/>
                </a:solidFill>
                <a:latin typeface="Arial" charset="0"/>
                <a:ea typeface="Arial" charset="0"/>
                <a:cs typeface="Arial" charset="0"/>
                <a:sym typeface="Cabin"/>
              </a:rPr>
              <a:t> de otra tabla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Cuando todas las claves primarias son enteros, todas las claves foráneas son enteros - esto es bueno - muy bueno</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55600" y="937735"/>
            <a:ext cx="8432800" cy="701843"/>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Construyendo Relaciones (en tablas)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240025"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800" dirty="0">
                <a:solidFill>
                  <a:schemeClr val="lt1"/>
                </a:solidFill>
              </a:rPr>
              <a:t>P</a:t>
            </a:r>
            <a:r>
              <a:rPr lang="en" sz="1800" dirty="0">
                <a:solidFill>
                  <a:schemeClr val="lt1"/>
                </a:solidFill>
              </a:rPr>
              <a:t>ertenece a</a:t>
            </a:r>
            <a:endParaRPr lang="en" sz="1800" b="0" i="0" u="none" strike="noStrike" cap="none" dirty="0">
              <a:solidFill>
                <a:schemeClr val="lt1"/>
              </a:solidFill>
              <a:latin typeface="Arial"/>
              <a:ea typeface="Arial"/>
              <a:cs typeface="Arial"/>
              <a:sym typeface="Arial"/>
            </a:endParaRP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13" name="Shape 656">
            <a:extLst>
              <a:ext uri="{FF2B5EF4-FFF2-40B4-BE49-F238E27FC236}">
                <a16:creationId xmlns:a16="http://schemas.microsoft.com/office/drawing/2014/main" id="{1E0517D3-1BA4-44FD-B732-E5FF2BD8AE23}"/>
              </a:ext>
            </a:extLst>
          </p:cNvPr>
          <p:cNvSpPr/>
          <p:nvPr/>
        </p:nvSpPr>
        <p:spPr>
          <a:xfrm>
            <a:off x="7356288" y="2632868"/>
            <a:ext cx="1240025"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800" dirty="0">
                <a:solidFill>
                  <a:schemeClr val="lt1"/>
                </a:solidFill>
              </a:rPr>
              <a:t>P</a:t>
            </a:r>
            <a:r>
              <a:rPr lang="en" sz="1800" dirty="0">
                <a:solidFill>
                  <a:schemeClr val="lt1"/>
                </a:solidFill>
              </a:rPr>
              <a:t>ertenece a</a:t>
            </a:r>
            <a:endParaRPr lang="en" sz="1800" b="0" i="0" u="none" strike="noStrike" cap="none" dirty="0">
              <a:solidFill>
                <a:schemeClr val="lt1"/>
              </a:solidFill>
              <a:latin typeface="Arial"/>
              <a:ea typeface="Arial"/>
              <a:cs typeface="Arial"/>
              <a:sym typeface="Arial"/>
            </a:endParaRPr>
          </a:p>
        </p:txBody>
      </p:sp>
      <p:sp>
        <p:nvSpPr>
          <p:cNvPr id="14" name="Shape 656">
            <a:extLst>
              <a:ext uri="{FF2B5EF4-FFF2-40B4-BE49-F238E27FC236}">
                <a16:creationId xmlns:a16="http://schemas.microsoft.com/office/drawing/2014/main" id="{65D2E02C-ADE0-4E44-9FE6-8D00243AC3CF}"/>
              </a:ext>
            </a:extLst>
          </p:cNvPr>
          <p:cNvSpPr/>
          <p:nvPr/>
        </p:nvSpPr>
        <p:spPr>
          <a:xfrm>
            <a:off x="5791013" y="1843532"/>
            <a:ext cx="1240025"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800" dirty="0">
                <a:solidFill>
                  <a:schemeClr val="lt1"/>
                </a:solidFill>
              </a:rPr>
              <a:t>P</a:t>
            </a:r>
            <a:r>
              <a:rPr lang="en" sz="1800" dirty="0">
                <a:solidFill>
                  <a:schemeClr val="lt1"/>
                </a:solidFill>
              </a:rPr>
              <a:t>ertenece a</a:t>
            </a:r>
            <a:endParaRPr lang="en" sz="1800" b="0" i="0" u="none" strike="noStrike" cap="none" dirty="0">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2000" u="none" strike="noStrike" cap="none" dirty="0">
                <a:solidFill>
                  <a:schemeClr val="lt1"/>
                </a:solidFill>
                <a:latin typeface="Arial" charset="0"/>
                <a:ea typeface="Arial" charset="0"/>
                <a:cs typeface="Arial" charset="0"/>
                <a:sym typeface="Cabin"/>
              </a:rPr>
              <a:t>P</a:t>
            </a:r>
            <a:r>
              <a:rPr lang="en" sz="2000" u="none" strike="noStrike" cap="none" dirty="0">
                <a:solidFill>
                  <a:schemeClr val="lt1"/>
                </a:solidFill>
                <a:latin typeface="Arial" charset="0"/>
                <a:ea typeface="Arial" charset="0"/>
                <a:cs typeface="Arial" charset="0"/>
                <a:sym typeface="Cabin"/>
              </a:rPr>
              <a:t>ertenece a</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Tabla</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Clave Primaria</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Clave Lógica</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Clave Foránea</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Terminología</a:t>
            </a:r>
          </a:p>
        </p:txBody>
      </p:sp>
      <p:sp>
        <p:nvSpPr>
          <p:cNvPr id="229" name="Shape 229"/>
          <p:cNvSpPr txBox="1">
            <a:spLocks noGrp="1"/>
          </p:cNvSpPr>
          <p:nvPr>
            <p:ph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Base de Datos</a:t>
            </a:r>
            <a:r>
              <a:rPr lang="en" sz="2000" u="none" strike="noStrike" cap="none" dirty="0">
                <a:solidFill>
                  <a:schemeClr val="lt1"/>
                </a:solidFill>
                <a:latin typeface="Arial" charset="0"/>
                <a:ea typeface="Arial" charset="0"/>
                <a:cs typeface="Arial" charset="0"/>
                <a:sym typeface="Cabin"/>
              </a:rPr>
              <a:t> - contiene muchas tablas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Relación (o tabla)</a:t>
            </a:r>
            <a:r>
              <a:rPr lang="en" sz="2000" u="none" strike="noStrike" cap="none" dirty="0">
                <a:solidFill>
                  <a:schemeClr val="lt1"/>
                </a:solidFill>
                <a:latin typeface="Arial" charset="0"/>
                <a:ea typeface="Arial" charset="0"/>
                <a:cs typeface="Arial" charset="0"/>
                <a:sym typeface="Cabin"/>
              </a:rPr>
              <a:t> - contiene tuplas y atributos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Tupla (o fila)</a:t>
            </a:r>
            <a:r>
              <a:rPr lang="en" sz="2000" u="none" strike="noStrike" cap="none" dirty="0">
                <a:solidFill>
                  <a:schemeClr val="lt1"/>
                </a:solidFill>
                <a:latin typeface="Arial" charset="0"/>
                <a:ea typeface="Arial" charset="0"/>
                <a:cs typeface="Arial" charset="0"/>
                <a:sym typeface="Cabin"/>
              </a:rPr>
              <a:t> - un conjunto de campos que generalmente representan un “objeto”, como una persona o una canción musical</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Atributo (también conocido como columna o campo)</a:t>
            </a:r>
            <a:r>
              <a:rPr lang="en" sz="2000" u="none" strike="noStrike" cap="none" dirty="0">
                <a:solidFill>
                  <a:schemeClr val="lt1"/>
                </a:solidFill>
                <a:latin typeface="Arial" charset="0"/>
                <a:ea typeface="Arial" charset="0"/>
                <a:cs typeface="Arial" charset="0"/>
                <a:sym typeface="Cabin"/>
              </a:rPr>
              <a:t> - uno de posiblemente muchos elementos de datos correspondientes al objeto representado en la fila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Tabla</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Clave Primaria</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Clave Lógica</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Clave Foránea</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dirty="0">
                <a:solidFill>
                  <a:srgbClr val="FF00FF"/>
                </a:solidFill>
                <a:latin typeface="Arial" charset="0"/>
                <a:ea typeface="Arial" charset="0"/>
                <a:cs typeface="Arial" charset="0"/>
                <a:sym typeface="Cabin"/>
              </a:rPr>
              <a:t>Nombrar</a:t>
            </a:r>
            <a:r>
              <a:rPr lang="en" sz="1600" u="none" strike="noStrike" cap="none" dirty="0">
                <a:solidFill>
                  <a:srgbClr val="FF00FF"/>
                </a:solidFill>
                <a:latin typeface="Arial" charset="0"/>
                <a:ea typeface="Arial" charset="0"/>
                <a:cs typeface="Arial" charset="0"/>
                <a:sym typeface="Cabin"/>
              </a:rPr>
              <a:t> CF como artist_id es una convención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TEXT</a:t>
            </a: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US" dirty="0">
                <a:solidFill>
                  <a:srgbClr val="FFFF00"/>
                </a:solidFill>
                <a:latin typeface="Courier" charset="0"/>
                <a:ea typeface="Courier" charset="0"/>
                <a:cs typeface="Courier" charset="0"/>
                <a:sym typeface="Cabin"/>
              </a:rPr>
              <a:t>)</a:t>
            </a:r>
          </a:p>
          <a:p>
            <a:pPr marL="0" marR="0" lvl="0" indent="0" algn="l" rtl="0">
              <a:lnSpc>
                <a:spcPct val="100000"/>
              </a:lnSpc>
              <a:spcBef>
                <a:spcPts val="0"/>
              </a:spcBef>
              <a:spcAft>
                <a:spcPts val="0"/>
              </a:spcAft>
              <a:buClr>
                <a:srgbClr val="FFFF00"/>
              </a:buClr>
              <a:buSzPct val="25000"/>
              <a:buFont typeface="Cabin"/>
              <a:buNone/>
            </a:pPr>
            <a:r>
              <a:rPr lang="en-US" u="none" strike="noStrike" cap="none" dirty="0">
                <a:solidFill>
                  <a:srgbClr val="FFFF00"/>
                </a:solidFill>
                <a:latin typeface="Courier" charset="0"/>
                <a:ea typeface="Courier" charset="0"/>
                <a:cs typeface="Courier" charset="0"/>
                <a:sym typeface="Cabin"/>
              </a:rPr>
              <a:t>     </a:t>
            </a:r>
            <a:r>
              <a:rPr lang="en" u="none" strike="noStrike" cap="none" dirty="0">
                <a:solidFill>
                  <a:srgbClr val="FFFF00"/>
                </a:solidFill>
                <a:latin typeface="Courier" charset="0"/>
                <a:ea typeface="Courier" charset="0"/>
                <a:cs typeface="Courier" charset="0"/>
                <a:sym typeface="Cabin"/>
              </a:rPr>
              <a:t>values ('Stairway',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dirty="0">
                <a:solidFill>
                  <a:srgbClr val="FFFF00"/>
                </a:solidFill>
                <a:latin typeface="Arial" charset="0"/>
                <a:ea typeface="Arial" charset="0"/>
                <a:cs typeface="Arial" charset="0"/>
                <a:sym typeface="Cabin"/>
              </a:rPr>
              <a:t>Una</a:t>
            </a:r>
            <a:r>
              <a:rPr lang="en" sz="1600" u="none" strike="noStrike" cap="none" dirty="0">
                <a:solidFill>
                  <a:srgbClr val="FFFF00"/>
                </a:solidFill>
                <a:latin typeface="Arial" charset="0"/>
                <a:ea typeface="Arial" charset="0"/>
                <a:cs typeface="Arial" charset="0"/>
                <a:sym typeface="Cabin"/>
              </a:rPr>
              <a:t> </a:t>
            </a:r>
            <a:r>
              <a:rPr lang="en" sz="1600" dirty="0">
                <a:solidFill>
                  <a:srgbClr val="00FF00"/>
                </a:solidFill>
                <a:latin typeface="Arial" charset="0"/>
                <a:ea typeface="Arial" charset="0"/>
                <a:cs typeface="Arial" charset="0"/>
                <a:sym typeface="Cabin"/>
              </a:rPr>
              <a:t>relación</a:t>
            </a:r>
            <a:r>
              <a:rPr lang="en" sz="1600" u="none" strike="noStrike" cap="none" dirty="0">
                <a:solidFill>
                  <a:srgbClr val="FFFF00"/>
                </a:solidFill>
                <a:latin typeface="Arial" charset="0"/>
                <a:ea typeface="Arial" charset="0"/>
                <a:cs typeface="Arial" charset="0"/>
                <a:sym typeface="Cabin"/>
              </a:rPr>
              <a:t> es definida como un </a:t>
            </a:r>
            <a:r>
              <a:rPr lang="en" sz="1600" dirty="0">
                <a:solidFill>
                  <a:srgbClr val="00FF00"/>
                </a:solidFill>
                <a:latin typeface="Arial" charset="0"/>
                <a:ea typeface="Arial" charset="0"/>
                <a:cs typeface="Arial" charset="0"/>
                <a:sym typeface="Cabin"/>
              </a:rPr>
              <a:t>conjunto de</a:t>
            </a:r>
            <a:r>
              <a:rPr lang="en" sz="1600" u="none" strike="noStrike" cap="none" dirty="0">
                <a:solidFill>
                  <a:srgbClr val="00FF00"/>
                </a:solidFill>
                <a:latin typeface="Arial" charset="0"/>
                <a:ea typeface="Arial" charset="0"/>
                <a:cs typeface="Arial" charset="0"/>
                <a:sym typeface="Cabin"/>
              </a:rPr>
              <a:t> </a:t>
            </a:r>
            <a:r>
              <a:rPr lang="en" sz="1600" u="none" strike="noStrike" cap="none" dirty="0">
                <a:solidFill>
                  <a:srgbClr val="FF7F00"/>
                </a:solidFill>
                <a:latin typeface="Arial" charset="0"/>
                <a:ea typeface="Arial" charset="0"/>
                <a:cs typeface="Arial" charset="0"/>
                <a:sym typeface="Cabin"/>
              </a:rPr>
              <a:t>tuplas</a:t>
            </a:r>
            <a:r>
              <a:rPr lang="en" sz="1600" u="none" strike="noStrike" cap="none" dirty="0">
                <a:solidFill>
                  <a:srgbClr val="FFFF00"/>
                </a:solidFill>
                <a:latin typeface="Arial" charset="0"/>
                <a:ea typeface="Arial" charset="0"/>
                <a:cs typeface="Arial" charset="0"/>
                <a:sym typeface="Cabin"/>
              </a:rPr>
              <a:t> </a:t>
            </a:r>
            <a:r>
              <a:rPr lang="en" sz="1600" dirty="0">
                <a:solidFill>
                  <a:srgbClr val="FFFF00"/>
                </a:solidFill>
                <a:latin typeface="Arial" charset="0"/>
                <a:ea typeface="Arial" charset="0"/>
                <a:cs typeface="Arial" charset="0"/>
                <a:sym typeface="Cabin"/>
              </a:rPr>
              <a:t>que tienen los mismos </a:t>
            </a:r>
            <a:r>
              <a:rPr lang="en" sz="1600" u="none" strike="noStrike" cap="none" dirty="0">
                <a:solidFill>
                  <a:srgbClr val="FF00FF"/>
                </a:solidFill>
                <a:latin typeface="Arial" charset="0"/>
                <a:ea typeface="Arial" charset="0"/>
                <a:cs typeface="Arial" charset="0"/>
                <a:sym typeface="Cabin"/>
              </a:rPr>
              <a:t>atributos</a:t>
            </a:r>
            <a:r>
              <a:rPr lang="en" sz="1600" u="none" strike="noStrike" cap="none" dirty="0">
                <a:solidFill>
                  <a:srgbClr val="FFFF00"/>
                </a:solidFill>
                <a:latin typeface="Arial" charset="0"/>
                <a:ea typeface="Arial" charset="0"/>
                <a:cs typeface="Arial" charset="0"/>
                <a:sym typeface="Cabin"/>
              </a:rPr>
              <a:t>.   Una </a:t>
            </a:r>
            <a:r>
              <a:rPr lang="en" sz="1600" u="none" strike="noStrike" cap="none" dirty="0">
                <a:solidFill>
                  <a:srgbClr val="FF7F00"/>
                </a:solidFill>
                <a:latin typeface="Arial" charset="0"/>
                <a:ea typeface="Arial" charset="0"/>
                <a:cs typeface="Arial" charset="0"/>
                <a:sym typeface="Cabin"/>
              </a:rPr>
              <a:t>tupla</a:t>
            </a:r>
            <a:r>
              <a:rPr lang="en" sz="1600" u="none" strike="noStrike" cap="none" dirty="0">
                <a:solidFill>
                  <a:srgbClr val="FFFF00"/>
                </a:solidFill>
                <a:latin typeface="Arial" charset="0"/>
                <a:ea typeface="Arial" charset="0"/>
                <a:cs typeface="Arial" charset="0"/>
                <a:sym typeface="Cabin"/>
              </a:rPr>
              <a:t> </a:t>
            </a:r>
            <a:r>
              <a:rPr lang="en" sz="1600" dirty="0">
                <a:solidFill>
                  <a:srgbClr val="FFFF00"/>
                </a:solidFill>
                <a:latin typeface="Arial" charset="0"/>
                <a:ea typeface="Arial" charset="0"/>
                <a:cs typeface="Arial" charset="0"/>
                <a:sym typeface="Cabin"/>
              </a:rPr>
              <a:t>usualmente representa </a:t>
            </a:r>
            <a:r>
              <a:rPr lang="en" sz="1600" dirty="0">
                <a:solidFill>
                  <a:srgbClr val="FF7F00"/>
                </a:solidFill>
                <a:latin typeface="Arial" charset="0"/>
                <a:ea typeface="Arial" charset="0"/>
                <a:cs typeface="Arial" charset="0"/>
                <a:sym typeface="Cabin"/>
              </a:rPr>
              <a:t>u</a:t>
            </a:r>
            <a:r>
              <a:rPr lang="en" sz="1600" u="none" strike="noStrike" cap="none" dirty="0">
                <a:solidFill>
                  <a:srgbClr val="FF7F00"/>
                </a:solidFill>
                <a:latin typeface="Arial" charset="0"/>
                <a:ea typeface="Arial" charset="0"/>
                <a:cs typeface="Arial" charset="0"/>
                <a:sym typeface="Cabin"/>
              </a:rPr>
              <a:t>n objeto</a:t>
            </a:r>
            <a:r>
              <a:rPr lang="en" sz="1600" u="none" strike="noStrike" cap="none" dirty="0">
                <a:solidFill>
                  <a:srgbClr val="FFFF00"/>
                </a:solidFill>
                <a:latin typeface="Arial" charset="0"/>
                <a:ea typeface="Arial" charset="0"/>
                <a:cs typeface="Arial" charset="0"/>
                <a:sym typeface="Cabin"/>
              </a:rPr>
              <a:t> e información acerca de ese objeto. Los</a:t>
            </a:r>
            <a:r>
              <a:rPr lang="en" sz="1600" dirty="0">
                <a:solidFill>
                  <a:srgbClr val="FF7F00"/>
                </a:solidFill>
                <a:latin typeface="Arial" charset="0"/>
                <a:ea typeface="Arial" charset="0"/>
                <a:cs typeface="Arial" charset="0"/>
                <a:sym typeface="Cabin"/>
              </a:rPr>
              <a:t> o</a:t>
            </a:r>
            <a:r>
              <a:rPr lang="en" sz="1600" u="none" strike="noStrike" cap="none" dirty="0">
                <a:solidFill>
                  <a:srgbClr val="FF7F00"/>
                </a:solidFill>
                <a:latin typeface="Arial" charset="0"/>
                <a:ea typeface="Arial" charset="0"/>
                <a:cs typeface="Arial" charset="0"/>
                <a:sym typeface="Cabin"/>
              </a:rPr>
              <a:t>bjetos</a:t>
            </a:r>
            <a:r>
              <a:rPr lang="en" sz="1600" u="none" strike="noStrike" cap="none" dirty="0">
                <a:solidFill>
                  <a:srgbClr val="FFFF00"/>
                </a:solidFill>
                <a:latin typeface="Arial" charset="0"/>
                <a:ea typeface="Arial" charset="0"/>
                <a:cs typeface="Arial" charset="0"/>
                <a:sym typeface="Cabin"/>
              </a:rPr>
              <a:t> </a:t>
            </a:r>
            <a:r>
              <a:rPr lang="en" sz="1600" dirty="0">
                <a:solidFill>
                  <a:srgbClr val="FFFF00"/>
                </a:solidFill>
                <a:latin typeface="Arial" charset="0"/>
                <a:ea typeface="Arial" charset="0"/>
                <a:cs typeface="Arial" charset="0"/>
                <a:sym typeface="Cabin"/>
              </a:rPr>
              <a:t>son usualmente físicos o conceptos</a:t>
            </a:r>
            <a:r>
              <a:rPr lang="en" sz="1600" u="none" strike="noStrike" cap="none" dirty="0">
                <a:solidFill>
                  <a:srgbClr val="FFFF00"/>
                </a:solidFill>
                <a:latin typeface="Arial" charset="0"/>
                <a:ea typeface="Arial" charset="0"/>
                <a:cs typeface="Arial" charset="0"/>
                <a:sym typeface="Cabin"/>
              </a:rPr>
              <a:t>.   </a:t>
            </a:r>
            <a:r>
              <a:rPr lang="en" sz="1600" dirty="0">
                <a:solidFill>
                  <a:srgbClr val="FFFF00"/>
                </a:solidFill>
                <a:latin typeface="Arial" charset="0"/>
                <a:ea typeface="Arial" charset="0"/>
                <a:cs typeface="Arial" charset="0"/>
                <a:sym typeface="Cabin"/>
              </a:rPr>
              <a:t>Una</a:t>
            </a:r>
            <a:r>
              <a:rPr lang="en" sz="1600" u="none" strike="noStrike" cap="none" dirty="0">
                <a:solidFill>
                  <a:srgbClr val="FFFF00"/>
                </a:solidFill>
                <a:latin typeface="Arial" charset="0"/>
                <a:ea typeface="Arial" charset="0"/>
                <a:cs typeface="Arial" charset="0"/>
                <a:sym typeface="Cabin"/>
              </a:rPr>
              <a:t> </a:t>
            </a:r>
            <a:r>
              <a:rPr lang="en" sz="1600" u="none" strike="noStrike" cap="none" dirty="0">
                <a:solidFill>
                  <a:srgbClr val="00FF00"/>
                </a:solidFill>
                <a:latin typeface="Arial" charset="0"/>
                <a:ea typeface="Arial" charset="0"/>
                <a:cs typeface="Arial" charset="0"/>
                <a:sym typeface="Cabin"/>
              </a:rPr>
              <a:t>relación</a:t>
            </a:r>
            <a:r>
              <a:rPr lang="en" sz="1600" u="none" strike="noStrike" cap="none" dirty="0">
                <a:solidFill>
                  <a:srgbClr val="FFFF00"/>
                </a:solidFill>
                <a:latin typeface="Arial" charset="0"/>
                <a:ea typeface="Arial" charset="0"/>
                <a:cs typeface="Arial" charset="0"/>
                <a:sym typeface="Cabin"/>
              </a:rPr>
              <a:t> es usualmente descrita como una </a:t>
            </a:r>
            <a:r>
              <a:rPr lang="en" sz="1600" u="none" strike="noStrike" cap="none" dirty="0">
                <a:solidFill>
                  <a:srgbClr val="00FF00"/>
                </a:solidFill>
                <a:latin typeface="Arial" charset="0"/>
                <a:ea typeface="Arial" charset="0"/>
                <a:cs typeface="Arial" charset="0"/>
                <a:sym typeface="Cabin"/>
              </a:rPr>
              <a:t>tabla</a:t>
            </a:r>
            <a:r>
              <a:rPr lang="en" sz="1600" u="none" strike="noStrike" cap="none" dirty="0">
                <a:solidFill>
                  <a:srgbClr val="FFFF00"/>
                </a:solidFill>
                <a:latin typeface="Arial" charset="0"/>
                <a:ea typeface="Arial" charset="0"/>
                <a:cs typeface="Arial" charset="0"/>
                <a:sym typeface="Cabin"/>
              </a:rPr>
              <a:t>, la cual es organizada en </a:t>
            </a:r>
            <a:r>
              <a:rPr lang="en" sz="1600" dirty="0">
                <a:solidFill>
                  <a:srgbClr val="FF7F00"/>
                </a:solidFill>
                <a:latin typeface="Arial" charset="0"/>
                <a:ea typeface="Arial" charset="0"/>
                <a:cs typeface="Arial" charset="0"/>
                <a:sym typeface="Cabin"/>
              </a:rPr>
              <a:t>filas</a:t>
            </a:r>
            <a:r>
              <a:rPr lang="en" sz="1600" u="none" strike="noStrike" cap="none" dirty="0">
                <a:solidFill>
                  <a:srgbClr val="FFFF00"/>
                </a:solidFill>
                <a:latin typeface="Arial" charset="0"/>
                <a:ea typeface="Arial" charset="0"/>
                <a:cs typeface="Arial" charset="0"/>
                <a:sym typeface="Cabin"/>
              </a:rPr>
              <a:t> y </a:t>
            </a:r>
            <a:r>
              <a:rPr lang="en" sz="1600" dirty="0">
                <a:solidFill>
                  <a:srgbClr val="FF00FF"/>
                </a:solidFill>
                <a:latin typeface="Arial" charset="0"/>
                <a:ea typeface="Arial" charset="0"/>
                <a:cs typeface="Arial" charset="0"/>
                <a:sym typeface="Cabin"/>
              </a:rPr>
              <a:t>c</a:t>
            </a:r>
            <a:r>
              <a:rPr lang="en" sz="1600" u="none" strike="noStrike" cap="none" dirty="0">
                <a:solidFill>
                  <a:srgbClr val="FF00FF"/>
                </a:solidFill>
                <a:latin typeface="Arial" charset="0"/>
                <a:ea typeface="Arial" charset="0"/>
                <a:cs typeface="Arial" charset="0"/>
                <a:sym typeface="Cabin"/>
              </a:rPr>
              <a:t>olumnas</a:t>
            </a:r>
            <a:r>
              <a:rPr lang="en" sz="1600" u="none" strike="noStrike" cap="none" dirty="0">
                <a:solidFill>
                  <a:srgbClr val="FFFF00"/>
                </a:solidFill>
                <a:latin typeface="Arial" charset="0"/>
                <a:ea typeface="Arial" charset="0"/>
                <a:cs typeface="Arial" charset="0"/>
                <a:sym typeface="Cabin"/>
              </a:rPr>
              <a:t>.   Todos los datos referenciados por un </a:t>
            </a:r>
            <a:r>
              <a:rPr lang="en" sz="1600" u="none" strike="noStrike" cap="none" dirty="0">
                <a:solidFill>
                  <a:srgbClr val="FF00FF"/>
                </a:solidFill>
                <a:latin typeface="Arial" charset="0"/>
                <a:ea typeface="Arial" charset="0"/>
                <a:cs typeface="Arial" charset="0"/>
                <a:sym typeface="Cabin"/>
              </a:rPr>
              <a:t>atributo</a:t>
            </a:r>
            <a:r>
              <a:rPr lang="en" sz="1600" u="none" strike="noStrike" cap="none" dirty="0">
                <a:solidFill>
                  <a:srgbClr val="FFFF00"/>
                </a:solidFill>
                <a:latin typeface="Arial" charset="0"/>
                <a:ea typeface="Arial" charset="0"/>
                <a:cs typeface="Arial" charset="0"/>
                <a:sym typeface="Cabin"/>
              </a:rPr>
              <a:t> </a:t>
            </a:r>
            <a:r>
              <a:rPr lang="en" sz="1600" dirty="0">
                <a:solidFill>
                  <a:srgbClr val="FFFF00"/>
                </a:solidFill>
                <a:latin typeface="Arial" charset="0"/>
                <a:ea typeface="Arial" charset="0"/>
                <a:cs typeface="Arial" charset="0"/>
                <a:sym typeface="Cabin"/>
              </a:rPr>
              <a:t>están en el mismo dominio y</a:t>
            </a:r>
            <a:r>
              <a:rPr lang="en" sz="1600" u="none" strike="noStrike" cap="none" dirty="0">
                <a:solidFill>
                  <a:srgbClr val="FFFF00"/>
                </a:solidFill>
                <a:latin typeface="Arial" charset="0"/>
                <a:ea typeface="Arial" charset="0"/>
                <a:cs typeface="Arial" charset="0"/>
                <a:sym typeface="Cabin"/>
              </a:rPr>
              <a:t> </a:t>
            </a:r>
            <a:r>
              <a:rPr lang="en" sz="1600" dirty="0">
                <a:solidFill>
                  <a:srgbClr val="FF00FF"/>
                </a:solidFill>
                <a:latin typeface="Arial" charset="0"/>
                <a:ea typeface="Arial" charset="0"/>
                <a:cs typeface="Arial" charset="0"/>
                <a:sym typeface="Cabin"/>
              </a:rPr>
              <a:t>se apegan a las mismas reglas</a:t>
            </a:r>
            <a:r>
              <a:rPr lang="en" sz="1600" u="none" strike="noStrike" cap="none" dirty="0">
                <a:solidFill>
                  <a:srgbClr val="FF00FF"/>
                </a:solidFill>
                <a:latin typeface="Arial" charset="0"/>
                <a:ea typeface="Arial" charset="0"/>
                <a:cs typeface="Arial" charset="0"/>
                <a:sym typeface="Cabin"/>
              </a:rPr>
              <a:t>.</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dirty="0">
                <a:solidFill>
                  <a:srgbClr val="FFD966"/>
                </a:solidFill>
                <a:latin typeface="Arial" charset="0"/>
                <a:ea typeface="Arial" charset="0"/>
                <a:cs typeface="Arial" charset="0"/>
                <a:sym typeface="Cabin"/>
              </a:rPr>
              <a:t>Usando</a:t>
            </a:r>
            <a:r>
              <a:rPr lang="en" sz="4300" u="none" strike="noStrike" cap="none" dirty="0">
                <a:solidFill>
                  <a:srgbClr val="FFD966"/>
                </a:solidFill>
                <a:latin typeface="Arial" charset="0"/>
                <a:ea typeface="Arial" charset="0"/>
                <a:cs typeface="Arial" charset="0"/>
                <a:sym typeface="Cabin"/>
              </a:rPr>
              <a:t> Join Entre Tablas</a:t>
            </a:r>
          </a:p>
        </p:txBody>
      </p:sp>
      <p:sp>
        <p:nvSpPr>
          <p:cNvPr id="789" name="Shape 789"/>
          <p:cNvSpPr txBox="1"/>
          <p:nvPr/>
        </p:nvSpPr>
        <p:spPr>
          <a:xfrm>
            <a:off x="1482328" y="4131468"/>
            <a:ext cx="6179343"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https://es.wikipedia.org/wiki/Sentencia_JOIN_en_SQL</a:t>
            </a:r>
            <a:endParaRPr lang="en" sz="2000" u="sng" strike="noStrike" cap="none" dirty="0">
              <a:solidFill>
                <a:srgbClr val="FFFF00"/>
              </a:solidFill>
              <a:latin typeface="Arial" charset="0"/>
              <a:ea typeface="Arial" charset="0"/>
              <a:cs typeface="Arial" charset="0"/>
              <a:sym typeface="Cabin"/>
              <a:hlinkClick r:id="rId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Poder Relacional</a:t>
            </a:r>
          </a:p>
        </p:txBody>
      </p:sp>
      <p:sp>
        <p:nvSpPr>
          <p:cNvPr id="795" name="Shape 795"/>
          <p:cNvSpPr txBox="1">
            <a:spLocks noGrp="1"/>
          </p:cNvSpPr>
          <p:nvPr>
            <p:ph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dirty="0">
                <a:solidFill>
                  <a:schemeClr val="lt1"/>
                </a:solidFill>
                <a:latin typeface="Arial" charset="0"/>
                <a:ea typeface="Arial" charset="0"/>
                <a:cs typeface="Arial" charset="0"/>
                <a:sym typeface="Cabin"/>
              </a:rPr>
              <a:t>Al remover datos replicados y reemplazarlo con referencias a una copia de cada parte de los datos construimos una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de información que la base de datos relacional puede leer muy rápido - incluso para grandes cantidades de datos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Frecuentemente cuando quieres obtener datos éstos vienen de un cierto número de tablas ligadas por sus </a:t>
            </a:r>
            <a:r>
              <a:rPr lang="en" sz="2000" dirty="0">
                <a:solidFill>
                  <a:srgbClr val="FF00FF"/>
                </a:solidFill>
                <a:latin typeface="Arial" charset="0"/>
                <a:ea typeface="Arial" charset="0"/>
                <a:cs typeface="Arial" charset="0"/>
                <a:sym typeface="Cabin"/>
              </a:rPr>
              <a:t>claves foráneas</a:t>
            </a:r>
            <a:endParaRPr lang="en" sz="2000" u="none" strike="noStrike" cap="none" dirty="0">
              <a:solidFill>
                <a:srgbClr val="FF00FF"/>
              </a:solidFill>
              <a:latin typeface="Arial" charset="0"/>
              <a:ea typeface="Arial" charset="0"/>
              <a:cs typeface="Arial" charset="0"/>
              <a:sym typeface="Cabi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dirty="0">
                <a:solidFill>
                  <a:srgbClr val="FFD966"/>
                </a:solidFill>
                <a:latin typeface="Arial" charset="0"/>
                <a:ea typeface="Arial" charset="0"/>
                <a:cs typeface="Arial" charset="0"/>
                <a:sym typeface="Cabin"/>
              </a:rPr>
              <a:t>La Operación</a:t>
            </a:r>
            <a:r>
              <a:rPr lang="en" sz="4300" u="none" strike="noStrike" cap="none" dirty="0">
                <a:solidFill>
                  <a:srgbClr val="FFD966"/>
                </a:solidFill>
                <a:latin typeface="Arial" charset="0"/>
                <a:ea typeface="Arial" charset="0"/>
                <a:cs typeface="Arial" charset="0"/>
                <a:sym typeface="Cabin"/>
              </a:rPr>
              <a:t> JOIN</a:t>
            </a:r>
          </a:p>
        </p:txBody>
      </p:sp>
      <p:sp>
        <p:nvSpPr>
          <p:cNvPr id="801" name="Shape 801"/>
          <p:cNvSpPr txBox="1">
            <a:spLocks noGrp="1"/>
          </p:cNvSpPr>
          <p:nvPr>
            <p:ph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La operación JOIN </a:t>
            </a:r>
            <a:r>
              <a:rPr lang="en" sz="2000" dirty="0">
                <a:solidFill>
                  <a:srgbClr val="FF00FF"/>
                </a:solidFill>
                <a:latin typeface="Arial" charset="0"/>
                <a:ea typeface="Arial" charset="0"/>
                <a:cs typeface="Arial" charset="0"/>
                <a:sym typeface="Cabin"/>
              </a:rPr>
              <a:t>liga a través de varias tablas </a:t>
            </a:r>
            <a:r>
              <a:rPr lang="en" sz="2000" dirty="0">
                <a:solidFill>
                  <a:schemeClr val="lt1"/>
                </a:solidFill>
                <a:latin typeface="Arial" charset="0"/>
                <a:ea typeface="Arial" charset="0"/>
                <a:cs typeface="Arial" charset="0"/>
                <a:sym typeface="Cabin"/>
              </a:rPr>
              <a:t>como parte de una operación de selección (select)</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Debes decirle al JOIN </a:t>
            </a:r>
            <a:r>
              <a:rPr lang="en" sz="2000" dirty="0">
                <a:solidFill>
                  <a:srgbClr val="00FF00"/>
                </a:solidFill>
                <a:latin typeface="Arial" charset="0"/>
                <a:ea typeface="Arial" charset="0"/>
                <a:cs typeface="Arial" charset="0"/>
                <a:sym typeface="Cabin"/>
              </a:rPr>
              <a:t>cómo utilizar las claves</a:t>
            </a:r>
            <a:r>
              <a:rPr lang="en" sz="2000" u="none" strike="noStrike" cap="none" dirty="0">
                <a:solidFill>
                  <a:schemeClr val="lt1"/>
                </a:solidFill>
                <a:latin typeface="Arial" charset="0"/>
                <a:ea typeface="Arial" charset="0"/>
                <a:cs typeface="Arial" charset="0"/>
                <a:sym typeface="Cabin"/>
              </a:rPr>
              <a:t> </a:t>
            </a:r>
            <a:r>
              <a:rPr lang="en" sz="2000" dirty="0">
                <a:solidFill>
                  <a:schemeClr val="lt1"/>
                </a:solidFill>
                <a:latin typeface="Arial" charset="0"/>
                <a:ea typeface="Arial" charset="0"/>
                <a:cs typeface="Arial" charset="0"/>
                <a:sym typeface="Cabin"/>
              </a:rPr>
              <a:t>que hacen la conexión entre tablas usando una cláusula</a:t>
            </a:r>
            <a:r>
              <a:rPr lang="en" sz="2000" u="none" strike="noStrike" cap="none" dirty="0">
                <a:solidFill>
                  <a:schemeClr val="lt1"/>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 que queremos ver</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Las tablas que tienen los datos</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Cómo las tablas son enlazadas</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dirty="0">
                <a:solidFill>
                  <a:schemeClr val="lt1"/>
                </a:solidFill>
              </a:rPr>
              <a:t>Uniendo dos tablas sin una cláusula</a:t>
            </a:r>
            <a:r>
              <a:rPr lang="en" sz="1800" b="0" i="0" u="none" strike="noStrike" cap="none" dirty="0">
                <a:solidFill>
                  <a:schemeClr val="lt1"/>
                </a:solidFill>
                <a:latin typeface="Arial"/>
                <a:ea typeface="Arial"/>
                <a:cs typeface="Arial"/>
                <a:sym typeface="Arial"/>
              </a:rPr>
              <a:t> </a:t>
            </a:r>
            <a:r>
              <a:rPr lang="en" sz="1800" b="0" i="0" u="none" strike="noStrike" cap="none" dirty="0">
                <a:solidFill>
                  <a:srgbClr val="FF6600"/>
                </a:solidFill>
                <a:latin typeface="Arial"/>
                <a:ea typeface="Arial"/>
                <a:cs typeface="Arial"/>
                <a:sym typeface="Arial"/>
              </a:rPr>
              <a:t>ON</a:t>
            </a:r>
            <a:r>
              <a:rPr lang="en" sz="1800" b="0" i="0" u="none" strike="noStrike" cap="none" dirty="0">
                <a:solidFill>
                  <a:schemeClr val="lt1"/>
                </a:solidFill>
                <a:latin typeface="Arial"/>
                <a:ea typeface="Arial"/>
                <a:cs typeface="Arial"/>
                <a:sym typeface="Arial"/>
              </a:rPr>
              <a:t> produce todas las posibles combinaciones de filas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 que queremos ver</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Las tablas que tienen los datos</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Cómo las tablas son enlazadas</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dirty="0">
                <a:solidFill>
                  <a:srgbClr val="00FF00"/>
                </a:solidFill>
                <a:latin typeface="Arial" charset="0"/>
                <a:ea typeface="Arial" charset="0"/>
                <a:cs typeface="Arial" charset="0"/>
                <a:sym typeface="Cabin"/>
              </a:rPr>
              <a:t>Lo que queremos ver</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Las tablas que tienen los datos</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dirty="0">
                <a:solidFill>
                  <a:srgbClr val="FF00FF"/>
                </a:solidFill>
                <a:latin typeface="Arial" charset="0"/>
                <a:ea typeface="Arial" charset="0"/>
                <a:cs typeface="Arial" charset="0"/>
                <a:sym typeface="Cabin"/>
              </a:rPr>
              <a:t>Cómo las tablas son enlazadas</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Relaciones Muchos-A-Muchos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https://en.wikipedia.org/wiki/Many-to-many_(data_model)</a:t>
            </a:r>
            <a:endParaRPr lang="en" sz="2000" u="sng" strike="noStrike" cap="none" dirty="0">
              <a:solidFill>
                <a:srgbClr val="FFFF00"/>
              </a:solidFill>
              <a:latin typeface="Arial" charset="0"/>
              <a:ea typeface="Arial" charset="0"/>
              <a:cs typeface="Arial" charset="0"/>
              <a:sym typeface="Cabin"/>
              <a:hlinkClick r:id="rId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2000" u="none" strike="noStrike" cap="none" dirty="0">
                <a:solidFill>
                  <a:schemeClr val="lt1"/>
                </a:solidFill>
                <a:latin typeface="Arial" charset="0"/>
                <a:ea typeface="Arial" charset="0"/>
                <a:cs typeface="Arial" charset="0"/>
                <a:sym typeface="Cabin"/>
              </a:rPr>
              <a:t>P</a:t>
            </a:r>
            <a:r>
              <a:rPr lang="en" sz="2000" u="none" strike="noStrike" cap="none" dirty="0">
                <a:solidFill>
                  <a:schemeClr val="lt1"/>
                </a:solidFill>
                <a:latin typeface="Arial" charset="0"/>
                <a:ea typeface="Arial" charset="0"/>
                <a:cs typeface="Arial" charset="0"/>
                <a:sym typeface="Cabin"/>
              </a:rPr>
              <a:t>ertenece a</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Tabla</a:t>
            </a:r>
          </a:p>
          <a:p>
            <a:pPr marL="0" marR="0" lvl="0" indent="0" algn="ctr" rtl="0">
              <a:lnSpc>
                <a:spcPct val="100000"/>
              </a:lnSpc>
              <a:spcBef>
                <a:spcPts val="0"/>
              </a:spcBef>
              <a:spcAft>
                <a:spcPts val="0"/>
              </a:spcAft>
              <a:buClr>
                <a:srgbClr val="FF7F00"/>
              </a:buClr>
              <a:buSzPct val="25000"/>
              <a:buFont typeface="Cabin"/>
              <a:buNone/>
            </a:pPr>
            <a:r>
              <a:rPr lang="en" sz="2000" dirty="0">
                <a:solidFill>
                  <a:srgbClr val="FF7F00"/>
                </a:solidFill>
                <a:latin typeface="Arial" charset="0"/>
                <a:ea typeface="Arial" charset="0"/>
                <a:cs typeface="Arial" charset="0"/>
                <a:sym typeface="Cabin"/>
              </a:rPr>
              <a:t>Clave Primaria</a:t>
            </a:r>
          </a:p>
          <a:p>
            <a:pPr marL="0" marR="0" lvl="0" indent="0" algn="ctr" rtl="0">
              <a:lnSpc>
                <a:spcPct val="100000"/>
              </a:lnSpc>
              <a:spcBef>
                <a:spcPts val="0"/>
              </a:spcBef>
              <a:spcAft>
                <a:spcPts val="0"/>
              </a:spcAft>
              <a:buClr>
                <a:srgbClr val="FF7F00"/>
              </a:buClr>
              <a:buSzPct val="25000"/>
              <a:buFont typeface="Cabin"/>
              <a:buNone/>
            </a:pPr>
            <a:r>
              <a:rPr lang="en" sz="2000" dirty="0">
                <a:solidFill>
                  <a:srgbClr val="00FF00"/>
                </a:solidFill>
                <a:latin typeface="Arial" charset="0"/>
                <a:ea typeface="Arial" charset="0"/>
                <a:cs typeface="Arial" charset="0"/>
                <a:sym typeface="Cabin"/>
              </a:rPr>
              <a:t>Clave Lógica</a:t>
            </a:r>
          </a:p>
          <a:p>
            <a:pPr marL="0" marR="0" lvl="0" indent="0" algn="ctr" rtl="0">
              <a:lnSpc>
                <a:spcPct val="100000"/>
              </a:lnSpc>
              <a:spcBef>
                <a:spcPts val="0"/>
              </a:spcBef>
              <a:spcAft>
                <a:spcPts val="0"/>
              </a:spcAft>
              <a:buClr>
                <a:srgbClr val="FF7F00"/>
              </a:buClr>
              <a:buSzPct val="25000"/>
              <a:buFont typeface="Cabin"/>
              <a:buNone/>
            </a:pPr>
            <a:r>
              <a:rPr lang="en" sz="2000" dirty="0">
                <a:solidFill>
                  <a:srgbClr val="FF00FF"/>
                </a:solidFill>
                <a:latin typeface="Arial" charset="0"/>
                <a:ea typeface="Arial" charset="0"/>
                <a:cs typeface="Arial" charset="0"/>
                <a:sym typeface="Cabin"/>
              </a:rPr>
              <a:t>Clave Foránea</a:t>
            </a:r>
            <a:endParaRPr lang="en" sz="2000" u="none" strike="noStrike" cap="none" dirty="0">
              <a:solidFill>
                <a:srgbClr val="FF00FF"/>
              </a:solidFill>
              <a:latin typeface="Arial" charset="0"/>
              <a:ea typeface="Arial" charset="0"/>
              <a:cs typeface="Arial" charset="0"/>
              <a:sym typeface="Cabin"/>
            </a:endParaRP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288284" y="3524725"/>
            <a:ext cx="83728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Revisar:</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 a Muchos</a:t>
            </a:r>
          </a:p>
        </p:txBody>
      </p:sp>
      <p:sp>
        <p:nvSpPr>
          <p:cNvPr id="904" name="Shape 904"/>
          <p:cNvSpPr txBox="1"/>
          <p:nvPr/>
        </p:nvSpPr>
        <p:spPr>
          <a:xfrm>
            <a:off x="4236244" y="1353575"/>
            <a:ext cx="895181"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96114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2" y="1631425"/>
            <a:ext cx="922391"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2" name="Rectangle 1">
            <a:extLst>
              <a:ext uri="{FF2B5EF4-FFF2-40B4-BE49-F238E27FC236}">
                <a16:creationId xmlns:a16="http://schemas.microsoft.com/office/drawing/2014/main" id="{42AE119F-4E59-4E4C-8112-17E3ABDDAA6F}"/>
              </a:ext>
            </a:extLst>
          </p:cNvPr>
          <p:cNvSpPr/>
          <p:nvPr/>
        </p:nvSpPr>
        <p:spPr>
          <a:xfrm>
            <a:off x="4935891" y="785805"/>
            <a:ext cx="1093434" cy="650081"/>
          </a:xfrm>
          <a:prstGeom prst="rect">
            <a:avLst/>
          </a:prstGeom>
          <a:solidFill>
            <a:schemeClr val="bg1"/>
          </a:solidFill>
          <a:ln>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s-US" dirty="0"/>
              <a:t>Madre Biológica</a:t>
            </a:r>
            <a:endParaRPr lang="es-419" dirty="0"/>
          </a:p>
        </p:txBody>
      </p:sp>
      <p:sp>
        <p:nvSpPr>
          <p:cNvPr id="12" name="Rectangle 11">
            <a:extLst>
              <a:ext uri="{FF2B5EF4-FFF2-40B4-BE49-F238E27FC236}">
                <a16:creationId xmlns:a16="http://schemas.microsoft.com/office/drawing/2014/main" id="{830D3489-DF20-414F-B1A8-A863F1D1AF1A}"/>
              </a:ext>
            </a:extLst>
          </p:cNvPr>
          <p:cNvSpPr/>
          <p:nvPr/>
        </p:nvSpPr>
        <p:spPr>
          <a:xfrm>
            <a:off x="7357181" y="779547"/>
            <a:ext cx="1093434" cy="650081"/>
          </a:xfrm>
          <a:prstGeom prst="rect">
            <a:avLst/>
          </a:prstGeom>
          <a:solidFill>
            <a:schemeClr val="bg1"/>
          </a:solidFill>
          <a:ln>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s-US" dirty="0"/>
              <a:t>Hijos</a:t>
            </a:r>
            <a:endParaRPr lang="es-419"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Muchos a Muchos</a:t>
            </a:r>
          </a:p>
        </p:txBody>
      </p:sp>
      <p:sp>
        <p:nvSpPr>
          <p:cNvPr id="924" name="Shape 924"/>
          <p:cNvSpPr txBox="1">
            <a:spLocks noGrp="1"/>
          </p:cNvSpPr>
          <p:nvPr>
            <p:ph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Algunas veces necesitamos modelar una relación que es muchos-a-muchos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Necesitamos agregar una tabla de "conexión" con dos claves foráneas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Usualmente no hay una clave primaria separada</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
        <p:nvSpPr>
          <p:cNvPr id="2" name="Rectangle 1">
            <a:extLst>
              <a:ext uri="{FF2B5EF4-FFF2-40B4-BE49-F238E27FC236}">
                <a16:creationId xmlns:a16="http://schemas.microsoft.com/office/drawing/2014/main" id="{EF5670EC-0A99-4A35-9AEA-0A75A98B9024}"/>
              </a:ext>
            </a:extLst>
          </p:cNvPr>
          <p:cNvSpPr/>
          <p:nvPr/>
        </p:nvSpPr>
        <p:spPr>
          <a:xfrm>
            <a:off x="5246444" y="1650205"/>
            <a:ext cx="1075775" cy="704703"/>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dirty="0">
                <a:solidFill>
                  <a:schemeClr val="tx1"/>
                </a:solidFill>
              </a:rPr>
              <a:t>Libros</a:t>
            </a:r>
            <a:endParaRPr lang="es-419" dirty="0">
              <a:solidFill>
                <a:schemeClr val="tx1"/>
              </a:solidFill>
            </a:endParaRPr>
          </a:p>
        </p:txBody>
      </p:sp>
      <p:sp>
        <p:nvSpPr>
          <p:cNvPr id="8" name="Rectangle 7">
            <a:extLst>
              <a:ext uri="{FF2B5EF4-FFF2-40B4-BE49-F238E27FC236}">
                <a16:creationId xmlns:a16="http://schemas.microsoft.com/office/drawing/2014/main" id="{F10926EE-F6E1-44F6-8365-17E9D698CC37}"/>
              </a:ext>
            </a:extLst>
          </p:cNvPr>
          <p:cNvSpPr/>
          <p:nvPr/>
        </p:nvSpPr>
        <p:spPr>
          <a:xfrm>
            <a:off x="7712625" y="1634654"/>
            <a:ext cx="1075775" cy="704703"/>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dirty="0">
                <a:solidFill>
                  <a:schemeClr val="tx1"/>
                </a:solidFill>
              </a:rPr>
              <a:t>Autores</a:t>
            </a:r>
            <a:endParaRPr lang="es-419" dirty="0">
              <a:solidFill>
                <a:schemeClr val="tx1"/>
              </a:solidFill>
            </a:endParaRPr>
          </a:p>
        </p:txBody>
      </p:sp>
      <p:sp>
        <p:nvSpPr>
          <p:cNvPr id="9" name="Rectangle 8">
            <a:extLst>
              <a:ext uri="{FF2B5EF4-FFF2-40B4-BE49-F238E27FC236}">
                <a16:creationId xmlns:a16="http://schemas.microsoft.com/office/drawing/2014/main" id="{0D3390A2-5977-46CE-BEF4-857A69D3DC6A}"/>
              </a:ext>
            </a:extLst>
          </p:cNvPr>
          <p:cNvSpPr/>
          <p:nvPr/>
        </p:nvSpPr>
        <p:spPr>
          <a:xfrm>
            <a:off x="5127381" y="2929473"/>
            <a:ext cx="923375" cy="580879"/>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dirty="0">
                <a:solidFill>
                  <a:schemeClr val="tx1"/>
                </a:solidFill>
              </a:rPr>
              <a:t>Libros</a:t>
            </a:r>
            <a:endParaRPr lang="es-419" dirty="0">
              <a:solidFill>
                <a:schemeClr val="tx1"/>
              </a:solidFill>
            </a:endParaRPr>
          </a:p>
        </p:txBody>
      </p:sp>
      <p:sp>
        <p:nvSpPr>
          <p:cNvPr id="10" name="Rectangle 9">
            <a:extLst>
              <a:ext uri="{FF2B5EF4-FFF2-40B4-BE49-F238E27FC236}">
                <a16:creationId xmlns:a16="http://schemas.microsoft.com/office/drawing/2014/main" id="{F2557E76-FBE4-4BFB-AC39-EADC34564582}"/>
              </a:ext>
            </a:extLst>
          </p:cNvPr>
          <p:cNvSpPr/>
          <p:nvPr/>
        </p:nvSpPr>
        <p:spPr>
          <a:xfrm>
            <a:off x="6636851" y="3446056"/>
            <a:ext cx="749788" cy="352351"/>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dirty="0">
                <a:solidFill>
                  <a:schemeClr val="tx1"/>
                </a:solidFill>
              </a:rPr>
              <a:t>Libros</a:t>
            </a:r>
            <a:endParaRPr lang="es-419" dirty="0">
              <a:solidFill>
                <a:schemeClr val="tx1"/>
              </a:solidFill>
            </a:endParaRPr>
          </a:p>
        </p:txBody>
      </p:sp>
      <p:sp>
        <p:nvSpPr>
          <p:cNvPr id="11" name="Rectangle 10">
            <a:extLst>
              <a:ext uri="{FF2B5EF4-FFF2-40B4-BE49-F238E27FC236}">
                <a16:creationId xmlns:a16="http://schemas.microsoft.com/office/drawing/2014/main" id="{DA200B61-CFD0-4D64-B330-8C0BE319D2F1}"/>
              </a:ext>
            </a:extLst>
          </p:cNvPr>
          <p:cNvSpPr/>
          <p:nvPr/>
        </p:nvSpPr>
        <p:spPr>
          <a:xfrm>
            <a:off x="6632823" y="3051985"/>
            <a:ext cx="749788" cy="352351"/>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dirty="0">
                <a:solidFill>
                  <a:schemeClr val="tx1"/>
                </a:solidFill>
              </a:rPr>
              <a:t>Autores</a:t>
            </a:r>
            <a:endParaRPr lang="es-419" dirty="0">
              <a:solidFill>
                <a:schemeClr val="tx1"/>
              </a:solidFill>
            </a:endParaRPr>
          </a:p>
        </p:txBody>
      </p:sp>
      <p:sp>
        <p:nvSpPr>
          <p:cNvPr id="12" name="Rectangle 11">
            <a:extLst>
              <a:ext uri="{FF2B5EF4-FFF2-40B4-BE49-F238E27FC236}">
                <a16:creationId xmlns:a16="http://schemas.microsoft.com/office/drawing/2014/main" id="{AA28A739-658B-4858-B805-9F6937FCCF01}"/>
              </a:ext>
            </a:extLst>
          </p:cNvPr>
          <p:cNvSpPr/>
          <p:nvPr/>
        </p:nvSpPr>
        <p:spPr>
          <a:xfrm>
            <a:off x="8038611" y="3334176"/>
            <a:ext cx="913005" cy="499321"/>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dirty="0">
                <a:solidFill>
                  <a:schemeClr val="tx1"/>
                </a:solidFill>
              </a:rPr>
              <a:t>Autores</a:t>
            </a:r>
            <a:endParaRPr lang="es-419" dirty="0">
              <a:solidFill>
                <a:schemeClr val="tx1"/>
              </a:solidFill>
            </a:endParaRPr>
          </a:p>
        </p:txBody>
      </p:sp>
      <p:sp>
        <p:nvSpPr>
          <p:cNvPr id="13" name="Rectangle 12">
            <a:extLst>
              <a:ext uri="{FF2B5EF4-FFF2-40B4-BE49-F238E27FC236}">
                <a16:creationId xmlns:a16="http://schemas.microsoft.com/office/drawing/2014/main" id="{967F06F9-6C5D-4ABE-8AB1-8C5FA0444A2F}"/>
              </a:ext>
            </a:extLst>
          </p:cNvPr>
          <p:cNvSpPr/>
          <p:nvPr/>
        </p:nvSpPr>
        <p:spPr>
          <a:xfrm>
            <a:off x="6395922" y="2644535"/>
            <a:ext cx="1212171" cy="352351"/>
          </a:xfrm>
          <a:prstGeom prst="rect">
            <a:avLst/>
          </a:prstGeom>
          <a:solidFill>
            <a:schemeClr val="bg1"/>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US" sz="1200" dirty="0">
                <a:solidFill>
                  <a:schemeClr val="tx1"/>
                </a:solidFill>
              </a:rPr>
              <a:t>Tabla Autores-Libros</a:t>
            </a:r>
            <a:endParaRPr lang="es-419" sz="1200" dirty="0">
              <a:solidFill>
                <a:schemeClr val="tx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2000" u="none" strike="noStrike" cap="none"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iembro-de</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814755"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a:t>
            </a:r>
          </a:p>
        </p:txBody>
      </p:sp>
      <p:sp>
        <p:nvSpPr>
          <p:cNvPr id="951" name="Shape 951"/>
          <p:cNvSpPr txBox="1"/>
          <p:nvPr/>
        </p:nvSpPr>
        <p:spPr>
          <a:xfrm>
            <a:off x="5110208" y="1135050"/>
            <a:ext cx="857541"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52" name="Shape 952"/>
          <p:cNvSpPr txBox="1"/>
          <p:nvPr/>
        </p:nvSpPr>
        <p:spPr>
          <a:xfrm>
            <a:off x="2830673" y="1164100"/>
            <a:ext cx="857541"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Uno</a:t>
            </a:r>
          </a:p>
        </p:txBody>
      </p:sp>
      <p:sp>
        <p:nvSpPr>
          <p:cNvPr id="958" name="Shape 958"/>
          <p:cNvSpPr txBox="1"/>
          <p:nvPr/>
        </p:nvSpPr>
        <p:spPr>
          <a:xfrm>
            <a:off x="2956035" y="2654775"/>
            <a:ext cx="857541"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dirty="0">
                <a:solidFill>
                  <a:schemeClr val="lt1"/>
                </a:solidFill>
                <a:latin typeface="Arial"/>
                <a:ea typeface="Arial"/>
                <a:cs typeface="Arial"/>
                <a:sym typeface="Arial"/>
              </a:rPr>
              <a:t>Muchos</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Comenzar con una base de datos vacía</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dirty="0">
                <a:solidFill>
                  <a:srgbClr val="FFD966"/>
                </a:solidFill>
                <a:latin typeface="Arial" charset="0"/>
                <a:ea typeface="Arial" charset="0"/>
                <a:cs typeface="Arial" charset="0"/>
                <a:sym typeface="Cabin"/>
              </a:rPr>
              <a:t>Insertar Users y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dirty="0">
                <a:solidFill>
                  <a:srgbClr val="FFFF00"/>
                </a:solidFill>
                <a:latin typeface="Arial" charset="0"/>
                <a:ea typeface="Arial" charset="0"/>
                <a:cs typeface="Arial" charset="0"/>
                <a:sym typeface="Cabin"/>
              </a:rPr>
              <a:t>Lenguaje de Consultas Estructurado</a:t>
            </a:r>
            <a:r>
              <a:rPr lang="en" sz="2000" u="none" strike="noStrike" cap="none" dirty="0">
                <a:solidFill>
                  <a:schemeClr val="lt1"/>
                </a:solidFill>
                <a:latin typeface="Arial" charset="0"/>
                <a:ea typeface="Arial" charset="0"/>
                <a:cs typeface="Arial" charset="0"/>
                <a:sym typeface="Cabin"/>
              </a:rPr>
              <a:t> (SQL, por sus siglas en Inglés) es el lenguaje que utilizamos para enviar comandos a la base de datos</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Crear</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datos</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conocido</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como</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Recuperar</a:t>
            </a: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datos</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Actualizar</a:t>
            </a: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datos</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US" sz="2000" u="none" strike="noStrike" cap="none" dirty="0" err="1">
                <a:solidFill>
                  <a:schemeClr val="lt1"/>
                </a:solidFill>
                <a:latin typeface="Arial" charset="0"/>
                <a:ea typeface="Arial" charset="0"/>
                <a:cs typeface="Arial" charset="0"/>
                <a:sym typeface="Cabin"/>
              </a:rPr>
              <a:t>Eliminar</a:t>
            </a:r>
            <a:r>
              <a:rPr lang="en" sz="2000" u="none" strike="noStrike" cap="none" dirty="0">
                <a:solidFill>
                  <a:schemeClr val="lt1"/>
                </a:solidFill>
                <a:latin typeface="Arial" charset="0"/>
                <a:ea typeface="Arial" charset="0"/>
                <a:cs typeface="Arial" charset="0"/>
                <a:sym typeface="Cabin"/>
              </a:rPr>
              <a:t> datos </a:t>
            </a: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2000" u="sng" strike="noStrike" cap="none" dirty="0">
                <a:solidFill>
                  <a:srgbClr val="FFFF00"/>
                </a:solidFill>
                <a:latin typeface="Arial" charset="0"/>
                <a:ea typeface="Arial" charset="0"/>
                <a:cs typeface="Arial" charset="0"/>
                <a:sym typeface="Cabin"/>
                <a:hlinkClick r:id="rId3"/>
              </a:rPr>
              <a:t>http://es.wikipedia.org/wiki/SQL</a:t>
            </a:r>
            <a:endParaRPr lang="en" sz="2000" u="sng" strike="noStrike" cap="none" dirty="0">
              <a:solidFill>
                <a:srgbClr val="FFFF00"/>
              </a:solidFill>
              <a:latin typeface="Arial" charset="0"/>
              <a:ea typeface="Arial" charset="0"/>
              <a:cs typeface="Arial" charset="0"/>
              <a:sym typeface="Cabin"/>
              <a:hlinkClick r:id="rId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a:solidFill>
                  <a:srgbClr val="FF00FF"/>
                </a:solidFill>
                <a:latin typeface="Courier" charset="0"/>
                <a:ea typeface="Courier" charset="0"/>
                <a:cs typeface="Courier" charset="0"/>
                <a:sym typeface="Cabin"/>
              </a:rPr>
              <a:t>Member.course_id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a:stCxn id="1001" idx="3"/>
          </p:cNvCxnSpPr>
          <p:nvPr/>
        </p:nvCxnSpPr>
        <p:spPr>
          <a:xfrm>
            <a:off x="2812106" y="1094007"/>
            <a:ext cx="877651" cy="31408"/>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dirty="0">
                <a:solidFill>
                  <a:srgbClr val="FFD966"/>
                </a:solidFill>
                <a:latin typeface="Arial" charset="0"/>
                <a:ea typeface="Arial" charset="0"/>
                <a:cs typeface="Arial" charset="0"/>
                <a:sym typeface="Cabin"/>
              </a:rPr>
              <a:t>Complejidad Permite Velocidad</a:t>
            </a:r>
            <a:endParaRPr lang="en" sz="4300" u="none" strike="noStrike" cap="none" dirty="0">
              <a:solidFill>
                <a:srgbClr val="FFD966"/>
              </a:solidFill>
              <a:latin typeface="Arial" charset="0"/>
              <a:ea typeface="Arial" charset="0"/>
              <a:cs typeface="Arial" charset="0"/>
              <a:sym typeface="Cabin"/>
            </a:endParaRPr>
          </a:p>
        </p:txBody>
      </p:sp>
      <p:sp>
        <p:nvSpPr>
          <p:cNvPr id="1017" name="Shape 1017"/>
          <p:cNvSpPr txBox="1">
            <a:spLocks noGrp="1"/>
          </p:cNvSpPr>
          <p:nvPr>
            <p:ph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La complejidad hace que la velocidad sea mejor y permite obtener resultados más rápido conforme los datos crecen</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Al </a:t>
            </a:r>
            <a:r>
              <a:rPr lang="en" sz="2000" dirty="0">
                <a:solidFill>
                  <a:srgbClr val="00FF00"/>
                </a:solidFill>
                <a:latin typeface="Arial" charset="0"/>
                <a:ea typeface="Arial" charset="0"/>
                <a:cs typeface="Arial" charset="0"/>
                <a:sym typeface="Cabin"/>
              </a:rPr>
              <a:t>normalizar los datos y enlazarlos con claves enteras</a:t>
            </a:r>
            <a:r>
              <a:rPr lang="en" sz="2000" u="none" strike="noStrike" cap="none" dirty="0">
                <a:solidFill>
                  <a:schemeClr val="lt1"/>
                </a:solidFill>
                <a:latin typeface="Arial" charset="0"/>
                <a:ea typeface="Arial" charset="0"/>
                <a:cs typeface="Arial" charset="0"/>
                <a:sym typeface="Cabin"/>
              </a:rPr>
              <a:t>, la </a:t>
            </a:r>
            <a:r>
              <a:rPr lang="en" sz="2000" dirty="0">
                <a:solidFill>
                  <a:srgbClr val="00FF00"/>
                </a:solidFill>
                <a:latin typeface="Arial" charset="0"/>
                <a:ea typeface="Arial" charset="0"/>
                <a:cs typeface="Arial" charset="0"/>
                <a:sym typeface="Cabin"/>
              </a:rPr>
              <a:t>cantidad total de datos</a:t>
            </a:r>
            <a:r>
              <a:rPr lang="en" sz="2000" u="none" strike="noStrike" cap="none" dirty="0">
                <a:solidFill>
                  <a:schemeClr val="lt1"/>
                </a:solidFill>
                <a:latin typeface="Arial" charset="0"/>
                <a:ea typeface="Arial" charset="0"/>
                <a:cs typeface="Arial" charset="0"/>
                <a:sym typeface="Cabin"/>
              </a:rPr>
              <a:t> </a:t>
            </a:r>
            <a:r>
              <a:rPr lang="en" sz="2000" dirty="0">
                <a:solidFill>
                  <a:schemeClr val="lt1"/>
                </a:solidFill>
                <a:latin typeface="Arial" charset="0"/>
                <a:ea typeface="Arial" charset="0"/>
                <a:cs typeface="Arial" charset="0"/>
                <a:sym typeface="Cabin"/>
              </a:rPr>
              <a:t>que la base de datos relacional debe </a:t>
            </a:r>
            <a:r>
              <a:rPr lang="en" sz="2000" dirty="0">
                <a:solidFill>
                  <a:srgbClr val="00FF00"/>
                </a:solidFill>
                <a:latin typeface="Arial" charset="0"/>
                <a:ea typeface="Arial" charset="0"/>
                <a:cs typeface="Arial" charset="0"/>
                <a:sym typeface="Cabin"/>
              </a:rPr>
              <a:t>escanear </a:t>
            </a:r>
            <a:r>
              <a:rPr lang="en" sz="2000" dirty="0">
                <a:solidFill>
                  <a:schemeClr val="lt1"/>
                </a:solidFill>
                <a:latin typeface="Arial" charset="0"/>
                <a:ea typeface="Arial" charset="0"/>
                <a:cs typeface="Arial" charset="0"/>
                <a:sym typeface="Cabin"/>
              </a:rPr>
              <a:t>es mucho menor que si los datos fueran agregados simplemente como son</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Podría parecer una </a:t>
            </a:r>
            <a:r>
              <a:rPr lang="en" sz="2000" dirty="0">
                <a:solidFill>
                  <a:srgbClr val="FF00FF"/>
                </a:solidFill>
                <a:latin typeface="Arial" charset="0"/>
                <a:ea typeface="Arial" charset="0"/>
                <a:cs typeface="Arial" charset="0"/>
                <a:sym typeface="Cabin"/>
              </a:rPr>
              <a:t>desventaja</a:t>
            </a:r>
            <a:r>
              <a:rPr lang="en" sz="2000" u="none" strike="noStrike" cap="none" dirty="0">
                <a:solidFill>
                  <a:schemeClr val="lt1"/>
                </a:solidFill>
                <a:latin typeface="Arial" charset="0"/>
                <a:ea typeface="Arial" charset="0"/>
                <a:cs typeface="Arial" charset="0"/>
                <a:sym typeface="Cabin"/>
              </a:rPr>
              <a:t> - gastar algo de tiempo diseñando una base de datos de modo que siga siendo rápida cuando tu aplicación es buena</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Tópicos de SQL Adicionales</a:t>
            </a:r>
          </a:p>
        </p:txBody>
      </p:sp>
      <p:sp>
        <p:nvSpPr>
          <p:cNvPr id="1023" name="Shape 1023"/>
          <p:cNvSpPr txBox="1">
            <a:spLocks noGrp="1"/>
          </p:cNvSpPr>
          <p:nvPr>
            <p:ph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(índices) </a:t>
            </a:r>
            <a:r>
              <a:rPr lang="en" sz="2000" dirty="0">
                <a:solidFill>
                  <a:schemeClr val="lt1"/>
                </a:solidFill>
                <a:latin typeface="Arial" charset="0"/>
                <a:ea typeface="Arial" charset="0"/>
                <a:cs typeface="Arial" charset="0"/>
                <a:sym typeface="Cabin"/>
              </a:rPr>
              <a:t>mejoran el desempeño del acceso</a:t>
            </a:r>
            <a:r>
              <a:rPr lang="en" sz="2000" u="none" strike="noStrike" cap="none" dirty="0">
                <a:solidFill>
                  <a:schemeClr val="lt1"/>
                </a:solidFill>
                <a:latin typeface="Arial" charset="0"/>
                <a:ea typeface="Arial" charset="0"/>
                <a:cs typeface="Arial" charset="0"/>
                <a:sym typeface="Cabin"/>
              </a:rPr>
              <a:t> para cosas como campos de texto</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Reglas</a:t>
            </a:r>
            <a:r>
              <a:rPr lang="en" sz="2000" u="none" strike="noStrike" cap="none" dirty="0">
                <a:solidFill>
                  <a:schemeClr val="lt1"/>
                </a:solidFill>
                <a:latin typeface="Arial" charset="0"/>
                <a:ea typeface="Arial" charset="0"/>
                <a:cs typeface="Arial" charset="0"/>
                <a:sym typeface="Cabin"/>
              </a:rPr>
              <a:t> en los datos - (no puede ser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Transacciones</a:t>
            </a:r>
            <a:r>
              <a:rPr lang="en" sz="2000" u="none" strike="noStrike" cap="none" dirty="0">
                <a:solidFill>
                  <a:schemeClr val="lt1"/>
                </a:solidFill>
                <a:latin typeface="Arial" charset="0"/>
                <a:ea typeface="Arial" charset="0"/>
                <a:cs typeface="Arial" charset="0"/>
                <a:sym typeface="Cabin"/>
              </a:rPr>
              <a:t> - permiten operaciones SQL ser agrupadas como una unidad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Resumen</a:t>
            </a:r>
          </a:p>
        </p:txBody>
      </p:sp>
      <p:sp>
        <p:nvSpPr>
          <p:cNvPr id="1029" name="Shape 1029"/>
          <p:cNvSpPr txBox="1">
            <a:spLocks noGrp="1"/>
          </p:cNvSpPr>
          <p:nvPr>
            <p:ph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Las bases de datos relacionales nos permiten </a:t>
            </a:r>
            <a:r>
              <a:rPr lang="en" sz="2000" dirty="0">
                <a:solidFill>
                  <a:srgbClr val="00FF00"/>
                </a:solidFill>
                <a:latin typeface="Arial" charset="0"/>
                <a:ea typeface="Arial" charset="0"/>
                <a:cs typeface="Arial" charset="0"/>
                <a:sym typeface="Cabin"/>
              </a:rPr>
              <a:t>escalar</a:t>
            </a:r>
            <a:r>
              <a:rPr lang="en" sz="2000" u="none" strike="noStrike" cap="none" dirty="0">
                <a:solidFill>
                  <a:schemeClr val="lt1"/>
                </a:solidFill>
                <a:latin typeface="Arial" charset="0"/>
                <a:ea typeface="Arial" charset="0"/>
                <a:cs typeface="Arial" charset="0"/>
                <a:sym typeface="Cabin"/>
              </a:rPr>
              <a:t> a cantidades grandes de datos</a:t>
            </a:r>
          </a:p>
          <a:p>
            <a:pPr marL="254000" marR="0" lvl="0" indent="-254000" algn="l" rtl="0">
              <a:lnSpc>
                <a:spcPct val="100000"/>
              </a:lnSpc>
              <a:spcBef>
                <a:spcPts val="2500"/>
              </a:spcBef>
              <a:spcAft>
                <a:spcPts val="0"/>
              </a:spcAft>
              <a:buClr>
                <a:schemeClr val="lt1"/>
              </a:buClr>
              <a:buSzPct val="100000"/>
              <a:buFont typeface="Cabin"/>
              <a:buChar char="•"/>
            </a:pPr>
            <a:r>
              <a:rPr lang="en" sz="2000" dirty="0">
                <a:solidFill>
                  <a:schemeClr val="lt1"/>
                </a:solidFill>
                <a:latin typeface="Arial" charset="0"/>
                <a:ea typeface="Arial" charset="0"/>
                <a:cs typeface="Arial" charset="0"/>
                <a:sym typeface="Cabin"/>
              </a:rPr>
              <a:t>La clave es tener </a:t>
            </a:r>
            <a:r>
              <a:rPr lang="en" sz="2000" dirty="0">
                <a:solidFill>
                  <a:srgbClr val="FF00FF"/>
                </a:solidFill>
                <a:latin typeface="Arial" charset="0"/>
                <a:ea typeface="Arial" charset="0"/>
                <a:cs typeface="Arial" charset="0"/>
                <a:sym typeface="Cabin"/>
              </a:rPr>
              <a:t>una copia de cualquier dato</a:t>
            </a:r>
            <a:r>
              <a:rPr lang="en" sz="2000" u="none" strike="noStrike" cap="none" dirty="0">
                <a:solidFill>
                  <a:srgbClr val="FF00FF"/>
                </a:solidFill>
                <a:latin typeface="Arial" charset="0"/>
                <a:ea typeface="Arial" charset="0"/>
                <a:cs typeface="Arial" charset="0"/>
                <a:sym typeface="Cabin"/>
              </a:rPr>
              <a:t> </a:t>
            </a:r>
            <a:r>
              <a:rPr lang="en" sz="2000" dirty="0">
                <a:solidFill>
                  <a:schemeClr val="lt1"/>
                </a:solidFill>
                <a:latin typeface="Arial" charset="0"/>
                <a:ea typeface="Arial" charset="0"/>
                <a:cs typeface="Arial" charset="0"/>
                <a:sym typeface="Cabin"/>
              </a:rPr>
              <a:t>y usar relaciones para enlazar los datos a múltiples lugares</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n" sz="2000" dirty="0">
                <a:solidFill>
                  <a:schemeClr val="lt1"/>
                </a:solidFill>
                <a:latin typeface="Arial" charset="0"/>
                <a:ea typeface="Arial" charset="0"/>
                <a:cs typeface="Arial" charset="0"/>
                <a:sym typeface="Cabin"/>
              </a:rPr>
              <a:t>Esto reduce en gran parte</a:t>
            </a:r>
            <a:r>
              <a:rPr lang="en" sz="2000" u="none" strike="noStrike" cap="none" dirty="0">
                <a:solidFill>
                  <a:schemeClr val="lt1"/>
                </a:solidFill>
                <a:latin typeface="Arial" charset="0"/>
                <a:ea typeface="Arial" charset="0"/>
                <a:cs typeface="Arial" charset="0"/>
                <a:sym typeface="Cabin"/>
              </a:rPr>
              <a:t> </a:t>
            </a:r>
            <a:r>
              <a:rPr lang="en" sz="2000" dirty="0">
                <a:solidFill>
                  <a:srgbClr val="FF7F00"/>
                </a:solidFill>
                <a:latin typeface="Arial" charset="0"/>
                <a:ea typeface="Arial" charset="0"/>
                <a:cs typeface="Arial" charset="0"/>
                <a:sym typeface="Cabin"/>
              </a:rPr>
              <a:t>la cantidad de datos que tienen que ser escaneados</a:t>
            </a:r>
            <a:r>
              <a:rPr lang="en" sz="2000" u="none" strike="noStrike" cap="none" dirty="0">
                <a:solidFill>
                  <a:schemeClr val="lt1"/>
                </a:solidFill>
                <a:latin typeface="Arial" charset="0"/>
                <a:ea typeface="Arial" charset="0"/>
                <a:cs typeface="Arial" charset="0"/>
                <a:sym typeface="Cabin"/>
              </a:rPr>
              <a:t> cuando se hacen operaciones complejas en grandes cantidades de datos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El diseño de SQL y Bases de Datos es una </a:t>
            </a:r>
            <a:r>
              <a:rPr lang="en" sz="2000" dirty="0">
                <a:solidFill>
                  <a:srgbClr val="FFFF00"/>
                </a:solidFill>
                <a:latin typeface="Arial" charset="0"/>
                <a:ea typeface="Arial" charset="0"/>
                <a:cs typeface="Arial" charset="0"/>
                <a:sym typeface="Cabin"/>
              </a:rPr>
              <a:t>forma de a</a:t>
            </a:r>
            <a:r>
              <a:rPr lang="en" sz="2000" u="none" strike="noStrike" cap="none" dirty="0">
                <a:solidFill>
                  <a:srgbClr val="FFFF00"/>
                </a:solidFill>
                <a:latin typeface="Arial" charset="0"/>
                <a:ea typeface="Arial" charset="0"/>
                <a:cs typeface="Arial" charset="0"/>
                <a:sym typeface="Cabin"/>
              </a:rPr>
              <a:t>rte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prstGeom prst="rect">
            <a:avLst/>
          </a:prstGeom>
        </p:spPr>
        <p:txBody>
          <a:bodyPr lIns="51427" tIns="51427" rIns="51427" bIns="51427" anchor="ctr" anchorCtr="0">
            <a:noAutofit/>
          </a:bodyPr>
          <a:lstStyle/>
          <a:p>
            <a:r>
              <a:rPr lang="en-US" sz="2025" dirty="0" err="1">
                <a:solidFill>
                  <a:srgbClr val="FFFF00"/>
                </a:solidFill>
              </a:rPr>
              <a:t>Agradecimientos</a:t>
            </a:r>
            <a:r>
              <a:rPr lang="en-US" sz="2025" dirty="0">
                <a:solidFill>
                  <a:srgbClr val="FFFF00"/>
                </a:solidFill>
              </a:rPr>
              <a:t> / </a:t>
            </a:r>
            <a:r>
              <a:rPr lang="en-US" sz="2025" dirty="0" err="1">
                <a:solidFill>
                  <a:srgbClr val="FFFF00"/>
                </a:solidFill>
              </a:rPr>
              <a:t>Contribuciones</a:t>
            </a:r>
            <a:endParaRPr lang="en-US" sz="2025" dirty="0">
              <a:solidFill>
                <a:srgbClr val="FFFF00"/>
              </a:solidFill>
            </a:endParaRPr>
          </a:p>
        </p:txBody>
      </p:sp>
      <p:sp>
        <p:nvSpPr>
          <p:cNvPr id="543" name="Shape 543"/>
          <p:cNvSpPr txBox="1"/>
          <p:nvPr/>
        </p:nvSpPr>
        <p:spPr>
          <a:xfrm>
            <a:off x="650081" y="1242143"/>
            <a:ext cx="4446660" cy="3200956"/>
          </a:xfrm>
          <a:prstGeom prst="rect">
            <a:avLst/>
          </a:prstGeom>
          <a:noFill/>
          <a:ln>
            <a:noFill/>
          </a:ln>
        </p:spPr>
        <p:txBody>
          <a:bodyPr lIns="51427" tIns="51427" rIns="51427" bIns="51427" anchor="t" anchorCtr="0">
            <a:noAutofit/>
          </a:bodyPr>
          <a:lstStyle/>
          <a:p>
            <a:pPr defTabSz="514350">
              <a:defRPr/>
            </a:pPr>
            <a:r>
              <a:rPr lang="es-MX" sz="1013" dirty="0">
                <a:solidFill>
                  <a:srgbClr val="FFFFFF"/>
                </a:solidFill>
              </a:rPr>
              <a:t>Las diapositivas están bajo el Copyright 2010-  Charles R. </a:t>
            </a:r>
            <a:r>
              <a:rPr lang="es-MX" sz="1013" dirty="0" err="1">
                <a:solidFill>
                  <a:srgbClr val="FFFFFF"/>
                </a:solidFill>
              </a:rPr>
              <a:t>Severance</a:t>
            </a:r>
            <a:r>
              <a:rPr lang="es-MX" sz="1013" dirty="0">
                <a:solidFill>
                  <a:srgbClr val="FFFFFF"/>
                </a:solidFill>
              </a:rPr>
              <a:t> (</a:t>
            </a:r>
            <a:r>
              <a:rPr lang="es-MX" sz="1013" u="sng" dirty="0">
                <a:solidFill>
                  <a:srgbClr val="FFFF00"/>
                </a:solidFill>
                <a:hlinkClick r:id="rId3"/>
              </a:rPr>
              <a:t>www.dr-chuck.com</a:t>
            </a:r>
            <a:r>
              <a:rPr lang="es-MX" sz="1013" dirty="0">
                <a:solidFill>
                  <a:srgbClr val="FFFFFF"/>
                </a:solidFill>
              </a:rPr>
              <a:t>) de la Escuela de Informática  de la Universidad de Michigan y </a:t>
            </a:r>
            <a:r>
              <a:rPr lang="es-MX" sz="1013" u="sng" dirty="0">
                <a:solidFill>
                  <a:srgbClr val="FFFF00"/>
                </a:solidFill>
                <a:hlinkClick r:id="rId4"/>
              </a:rPr>
              <a:t>open.umich.edu</a:t>
            </a:r>
            <a:r>
              <a:rPr lang="es-MX" sz="1013" dirty="0">
                <a:solidFill>
                  <a:srgbClr val="FFFFFF"/>
                </a:solidFill>
              </a:rPr>
              <a:t>, y están disponibles públicamente bajo una Licencia Creative Commons </a:t>
            </a:r>
            <a:r>
              <a:rPr lang="es-MX" sz="1013" dirty="0" err="1">
                <a:solidFill>
                  <a:srgbClr val="FFFFFF"/>
                </a:solidFill>
              </a:rPr>
              <a:t>Attribution</a:t>
            </a:r>
            <a:r>
              <a:rPr lang="es-MX" sz="1013" dirty="0">
                <a:solidFill>
                  <a:srgbClr val="FFFFFF"/>
                </a:solidFill>
              </a:rPr>
              <a:t> 4.0. Favor de mantener esta última diapositiva en todas las copias del documento para cumplir con los requerimientos de atribución de la licencia. Si haces un cambio, siéntete libre de agregar tu nombre y organización a la lista de contribuidores en esta página conforme sean republicados los materiales.</a:t>
            </a:r>
          </a:p>
          <a:p>
            <a:pPr defTabSz="514350">
              <a:defRPr/>
            </a:pPr>
            <a:endParaRPr lang="es-MX" sz="1013" dirty="0">
              <a:solidFill>
                <a:srgbClr val="FFFFFF"/>
              </a:solidFill>
            </a:endParaRPr>
          </a:p>
          <a:p>
            <a:pPr defTabSz="514350">
              <a:defRPr/>
            </a:pPr>
            <a:r>
              <a:rPr lang="es-MX" sz="1013" dirty="0">
                <a:solidFill>
                  <a:srgbClr val="FFFFFF"/>
                </a:solidFill>
              </a:rPr>
              <a:t>Desarrollo inicial: Charles </a:t>
            </a:r>
            <a:r>
              <a:rPr lang="es-MX" sz="1013" dirty="0" err="1">
                <a:solidFill>
                  <a:srgbClr val="FFFFFF"/>
                </a:solidFill>
              </a:rPr>
              <a:t>Severance</a:t>
            </a:r>
            <a:r>
              <a:rPr lang="es-MX" sz="1013" dirty="0">
                <a:solidFill>
                  <a:srgbClr val="FFFFFF"/>
                </a:solidFill>
              </a:rPr>
              <a:t>, Escuela de Informática de la Universidad de Michigan.</a:t>
            </a:r>
          </a:p>
          <a:p>
            <a:pPr defTabSz="514350">
              <a:defRPr/>
            </a:pPr>
            <a:endParaRPr lang="es-MX" sz="1013" dirty="0">
              <a:solidFill>
                <a:srgbClr val="FFFFFF"/>
              </a:solidFill>
            </a:endParaRPr>
          </a:p>
          <a:p>
            <a:pPr defTabSz="514350">
              <a:defRPr/>
            </a:pPr>
            <a:r>
              <a:rPr lang="en-US" sz="1013" dirty="0" err="1">
                <a:solidFill>
                  <a:srgbClr val="FFFFFF"/>
                </a:solidFill>
              </a:rPr>
              <a:t>Traducción</a:t>
            </a:r>
            <a:r>
              <a:rPr lang="en-US" sz="1013" dirty="0">
                <a:solidFill>
                  <a:srgbClr val="FFFFFF"/>
                </a:solidFill>
              </a:rPr>
              <a:t> al </a:t>
            </a:r>
            <a:r>
              <a:rPr lang="en-US" sz="1013" dirty="0" err="1">
                <a:solidFill>
                  <a:srgbClr val="FFFFFF"/>
                </a:solidFill>
              </a:rPr>
              <a:t>Español</a:t>
            </a:r>
            <a:r>
              <a:rPr lang="en-US" sz="1013" dirty="0">
                <a:solidFill>
                  <a:srgbClr val="FFFFFF"/>
                </a:solidFill>
              </a:rPr>
              <a:t> por Juan Carlos Pérez Castellanos - 2021-01-23</a:t>
            </a:r>
            <a:endParaRPr lang="es-MX" sz="1013" dirty="0">
              <a:solidFill>
                <a:srgbClr val="FFFFFF"/>
              </a:solidFill>
            </a:endParaRPr>
          </a:p>
          <a:p>
            <a:pPr defTabSz="514350">
              <a:defRPr/>
            </a:pPr>
            <a:endParaRPr lang="es-MX" sz="1013" dirty="0">
              <a:solidFill>
                <a:srgbClr val="FFFFFF"/>
              </a:solidFill>
            </a:endParaRPr>
          </a:p>
          <a:p>
            <a:pPr defTabSz="514350">
              <a:defRPr/>
            </a:pPr>
            <a:endParaRPr lang="es-MX" sz="1013" dirty="0">
              <a:solidFill>
                <a:srgbClr val="FFFFFF"/>
              </a:solidFill>
            </a:endParaRPr>
          </a:p>
          <a:p>
            <a:pPr defTabSz="514350">
              <a:defRPr/>
            </a:pPr>
            <a:endParaRPr lang="es-MX" sz="1013" dirty="0">
              <a:solidFill>
                <a:srgbClr val="FFFFFF"/>
              </a:solidFill>
            </a:endParaRPr>
          </a:p>
        </p:txBody>
      </p:sp>
      <p:pic>
        <p:nvPicPr>
          <p:cNvPr id="544" name="Shape 544"/>
          <p:cNvPicPr preferRelativeResize="0"/>
          <p:nvPr/>
        </p:nvPicPr>
        <p:blipFill rotWithShape="1">
          <a:blip r:embed="rId5">
            <a:alphaModFix/>
          </a:blip>
          <a:srcRect/>
          <a:stretch/>
        </p:blipFill>
        <p:spPr>
          <a:xfrm>
            <a:off x="246319" y="549910"/>
            <a:ext cx="576450" cy="576450"/>
          </a:xfrm>
          <a:prstGeom prst="rect">
            <a:avLst/>
          </a:prstGeom>
          <a:noFill/>
          <a:ln>
            <a:noFill/>
          </a:ln>
        </p:spPr>
      </p:pic>
      <p:pic>
        <p:nvPicPr>
          <p:cNvPr id="545" name="Shape 545"/>
          <p:cNvPicPr preferRelativeResize="0"/>
          <p:nvPr/>
        </p:nvPicPr>
        <p:blipFill rotWithShape="1">
          <a:blip r:embed="rId6">
            <a:alphaModFix/>
          </a:blip>
          <a:srcRect/>
          <a:stretch/>
        </p:blipFill>
        <p:spPr>
          <a:xfrm>
            <a:off x="7817449" y="650148"/>
            <a:ext cx="1107337" cy="375975"/>
          </a:xfrm>
          <a:prstGeom prst="rect">
            <a:avLst/>
          </a:prstGeom>
          <a:noFill/>
          <a:ln>
            <a:noFill/>
          </a:ln>
        </p:spPr>
      </p:pic>
      <p:sp>
        <p:nvSpPr>
          <p:cNvPr id="546" name="Shape 546"/>
          <p:cNvSpPr txBox="1"/>
          <p:nvPr/>
        </p:nvSpPr>
        <p:spPr>
          <a:xfrm>
            <a:off x="4896225" y="1242143"/>
            <a:ext cx="3823706" cy="3200956"/>
          </a:xfrm>
          <a:prstGeom prst="rect">
            <a:avLst/>
          </a:prstGeom>
          <a:noFill/>
          <a:ln>
            <a:noFill/>
          </a:ln>
        </p:spPr>
        <p:txBody>
          <a:bodyPr lIns="51427" tIns="51427" rIns="51427" bIns="51427" anchor="t" anchorCtr="0">
            <a:noAutofit/>
          </a:bodyPr>
          <a:lstStyle/>
          <a:p>
            <a:pPr defTabSz="514350">
              <a:defRPr/>
            </a:pPr>
            <a:r>
              <a:rPr lang="en-US" sz="1013">
                <a:solidFill>
                  <a:srgbClr val="FFFFFF"/>
                </a:solidFill>
              </a:rPr>
              <a:t>...</a:t>
            </a:r>
          </a:p>
        </p:txBody>
      </p:sp>
    </p:spTree>
  </p:cSld>
  <p:clrMapOvr>
    <a:masterClrMapping/>
  </p:clrMapOvr>
</p:sld>
</file>

<file path=ppt/theme/theme1.xml><?xml version="1.0" encoding="utf-8"?>
<a:theme xmlns:a="http://schemas.openxmlformats.org/drawingml/2006/main" name="071215_powerpoint_template_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594</TotalTime>
  <Words>3568</Words>
  <Application>Microsoft Office PowerPoint</Application>
  <PresentationFormat>On-screen Show (16:9)</PresentationFormat>
  <Paragraphs>505</Paragraphs>
  <Slides>96</Slides>
  <Notes>92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Arial Regular</vt:lpstr>
      <vt:lpstr>Cabin</vt:lpstr>
      <vt:lpstr>Calibri</vt:lpstr>
      <vt:lpstr>Courier</vt:lpstr>
      <vt:lpstr>Courier New</vt:lpstr>
      <vt:lpstr>Gill Sans</vt:lpstr>
      <vt:lpstr>Gill Sans SemiBold</vt:lpstr>
      <vt:lpstr>Lucida Grande</vt:lpstr>
      <vt:lpstr>Times New Roman</vt:lpstr>
      <vt:lpstr>071215_powerpoint_template_b</vt:lpstr>
      <vt:lpstr>Bases de Datos Relacionales y SQLite</vt:lpstr>
      <vt:lpstr>SQLite Browser</vt:lpstr>
      <vt:lpstr>PowerPoint Presentation</vt:lpstr>
      <vt:lpstr>Acceso Aleatorio</vt:lpstr>
      <vt:lpstr>Base de Datos Relacional</vt:lpstr>
      <vt:lpstr>Terminología</vt:lpstr>
      <vt:lpstr>PowerPoint Presentation</vt:lpstr>
      <vt:lpstr>PowerPoint Presentation</vt:lpstr>
      <vt:lpstr>SQL</vt:lpstr>
      <vt:lpstr>PowerPoint Presentation</vt:lpstr>
      <vt:lpstr>Aplicaciones Web y Base de Datos</vt:lpstr>
      <vt:lpstr>PowerPoint Presentation</vt:lpstr>
      <vt:lpstr>Administrador de la Base de Datos (DBA)</vt:lpstr>
      <vt:lpstr>Modelo de la Base de Datos</vt:lpstr>
      <vt:lpstr>Sistemas Comunes de Manejo de bases de datos</vt:lpstr>
      <vt:lpstr>SQLite se encuentra en cientos de Programas...</vt:lpstr>
      <vt:lpstr>SQLite Browser</vt:lpstr>
      <vt:lpstr>PowerPoint Presentation</vt:lpstr>
      <vt:lpstr>Vamos a crear una base de datos</vt:lpstr>
      <vt:lpstr>Comienzo sencillo - Una sola tabla</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Recuperando Registros: Select</vt:lpstr>
      <vt:lpstr>PowerPoint Presentation</vt:lpstr>
      <vt:lpstr>PowerPoint Presentation</vt:lpstr>
      <vt:lpstr>Ordenando con ORDER BY</vt:lpstr>
      <vt:lpstr>PowerPoint Presentation</vt:lpstr>
      <vt:lpstr>Resumen de SQL</vt:lpstr>
      <vt:lpstr>Esto no es tan emocionante (hasta ahora)</vt:lpstr>
      <vt:lpstr>Modelos Complejos de Datos y Relaciones</vt:lpstr>
      <vt:lpstr>Diseño de la Base de Datos</vt:lpstr>
      <vt:lpstr>PowerPoint Presentation</vt:lpstr>
      <vt:lpstr>PowerPoint Presentation</vt:lpstr>
      <vt:lpstr>Construyendo un Modelo de Datos</vt:lpstr>
      <vt:lpstr>PowerPoint Presentation</vt:lpstr>
      <vt:lpstr>Para cada “pieza de información”...</vt:lpstr>
      <vt:lpstr>PowerPoint Presentation</vt:lpstr>
      <vt:lpstr>PowerPoint Presentation</vt:lpstr>
      <vt:lpstr>PowerPoint Presentation</vt:lpstr>
      <vt:lpstr>Representando Relaciones en una Base de Datos</vt:lpstr>
      <vt:lpstr>Normalización de una Base de Datos (3NF)</vt:lpstr>
      <vt:lpstr>PowerPoint Presentation</vt:lpstr>
      <vt:lpstr>Patrón de Referencia de Enteros</vt:lpstr>
      <vt:lpstr>Tres Tipos de Claves</vt:lpstr>
      <vt:lpstr>Reglas Clave</vt:lpstr>
      <vt:lpstr>Claves Foráneas</vt:lpstr>
      <vt:lpstr>Construyendo Relaciones (en tablas)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Usando Join Entre Tablas</vt:lpstr>
      <vt:lpstr>Poder Relacional</vt:lpstr>
      <vt:lpstr>La Operación JOIN</vt:lpstr>
      <vt:lpstr>PowerPoint Presentation</vt:lpstr>
      <vt:lpstr>PowerPoint Presentation</vt:lpstr>
      <vt:lpstr>PowerPoint Presentation</vt:lpstr>
      <vt:lpstr>PowerPoint Presentation</vt:lpstr>
      <vt:lpstr>PowerPoint Presentation</vt:lpstr>
      <vt:lpstr>PowerPoint Presentation</vt:lpstr>
      <vt:lpstr>Relaciones Muchos-A-Muchos</vt:lpstr>
      <vt:lpstr>PowerPoint Presentation</vt:lpstr>
      <vt:lpstr>PowerPoint Presentation</vt:lpstr>
      <vt:lpstr>Muchos a Muchos</vt:lpstr>
      <vt:lpstr>PowerPoint Presentation</vt:lpstr>
      <vt:lpstr>Comenzar con una base de datos vacía</vt:lpstr>
      <vt:lpstr>PowerPoint Presentation</vt:lpstr>
      <vt:lpstr>Insertar Users y Courses</vt:lpstr>
      <vt:lpstr>PowerPoint Presentation</vt:lpstr>
      <vt:lpstr>PowerPoint Presentation</vt:lpstr>
      <vt:lpstr>PowerPoint Presentation</vt:lpstr>
      <vt:lpstr>PowerPoint Presentation</vt:lpstr>
      <vt:lpstr>PowerPoint Presentation</vt:lpstr>
      <vt:lpstr>Complejidad Permite Velocidad</vt:lpstr>
      <vt:lpstr>Tópicos de SQL Adicionales</vt:lpstr>
      <vt:lpstr>Resumen</vt:lpstr>
      <vt:lpstr>Agradecimientos / Contribuciones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Juan Carlos Pérez Castellanos</cp:lastModifiedBy>
  <cp:revision>90</cp:revision>
  <dcterms:modified xsi:type="dcterms:W3CDTF">2021-01-23T19:51:13Z</dcterms:modified>
</cp:coreProperties>
</file>